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fntdata" ContentType="application/x-fontdata"/>
  <Default Extension="avi" ContentType="video/avi"/>
  <Default Extension="vml" ContentType="application/vnd.openxmlformats-officedocument.vmlDrawing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saveSubsetFonts="1">
  <p:sldMasterIdLst>
    <p:sldMasterId id="2147483648" r:id="rId1"/>
  </p:sldMasterIdLst>
  <p:notesMasterIdLst>
    <p:notesMasterId r:id="rId114"/>
  </p:notesMasterIdLst>
  <p:handoutMasterIdLst>
    <p:handoutMasterId r:id="rId115"/>
  </p:handoutMasterIdLst>
  <p:sldIdLst>
    <p:sldId id="449" r:id="rId2"/>
    <p:sldId id="574" r:id="rId3"/>
    <p:sldId id="509" r:id="rId4"/>
    <p:sldId id="517" r:id="rId5"/>
    <p:sldId id="575" r:id="rId6"/>
    <p:sldId id="573" r:id="rId7"/>
    <p:sldId id="518" r:id="rId8"/>
    <p:sldId id="489" r:id="rId9"/>
    <p:sldId id="576" r:id="rId10"/>
    <p:sldId id="495" r:id="rId11"/>
    <p:sldId id="507" r:id="rId12"/>
    <p:sldId id="471" r:id="rId13"/>
    <p:sldId id="493" r:id="rId14"/>
    <p:sldId id="472" r:id="rId15"/>
    <p:sldId id="475" r:id="rId16"/>
    <p:sldId id="504" r:id="rId17"/>
    <p:sldId id="498" r:id="rId18"/>
    <p:sldId id="506" r:id="rId19"/>
    <p:sldId id="460" r:id="rId20"/>
    <p:sldId id="466" r:id="rId21"/>
    <p:sldId id="465" r:id="rId22"/>
    <p:sldId id="577" r:id="rId23"/>
    <p:sldId id="610" r:id="rId24"/>
    <p:sldId id="578" r:id="rId25"/>
    <p:sldId id="579" r:id="rId26"/>
    <p:sldId id="583" r:id="rId27"/>
    <p:sldId id="572" r:id="rId28"/>
    <p:sldId id="620" r:id="rId29"/>
    <p:sldId id="611" r:id="rId30"/>
    <p:sldId id="617" r:id="rId31"/>
    <p:sldId id="619" r:id="rId32"/>
    <p:sldId id="686" r:id="rId33"/>
    <p:sldId id="709" r:id="rId34"/>
    <p:sldId id="687" r:id="rId35"/>
    <p:sldId id="710" r:id="rId36"/>
    <p:sldId id="632" r:id="rId37"/>
    <p:sldId id="633" r:id="rId38"/>
    <p:sldId id="635" r:id="rId39"/>
    <p:sldId id="645" r:id="rId40"/>
    <p:sldId id="580" r:id="rId41"/>
    <p:sldId id="703" r:id="rId42"/>
    <p:sldId id="704" r:id="rId43"/>
    <p:sldId id="705" r:id="rId44"/>
    <p:sldId id="706" r:id="rId45"/>
    <p:sldId id="707" r:id="rId46"/>
    <p:sldId id="708" r:id="rId47"/>
    <p:sldId id="585" r:id="rId48"/>
    <p:sldId id="588" r:id="rId49"/>
    <p:sldId id="589" r:id="rId50"/>
    <p:sldId id="646" r:id="rId51"/>
    <p:sldId id="647" r:id="rId52"/>
    <p:sldId id="591" r:id="rId53"/>
    <p:sldId id="648" r:id="rId54"/>
    <p:sldId id="649" r:id="rId55"/>
    <p:sldId id="650" r:id="rId56"/>
    <p:sldId id="697" r:id="rId57"/>
    <p:sldId id="587" r:id="rId58"/>
    <p:sldId id="651" r:id="rId59"/>
    <p:sldId id="652" r:id="rId60"/>
    <p:sldId id="653" r:id="rId61"/>
    <p:sldId id="654" r:id="rId62"/>
    <p:sldId id="642" r:id="rId63"/>
    <p:sldId id="643" r:id="rId64"/>
    <p:sldId id="599" r:id="rId65"/>
    <p:sldId id="696" r:id="rId66"/>
    <p:sldId id="628" r:id="rId67"/>
    <p:sldId id="629" r:id="rId68"/>
    <p:sldId id="602" r:id="rId69"/>
    <p:sldId id="630" r:id="rId70"/>
    <p:sldId id="644" r:id="rId71"/>
    <p:sldId id="631" r:id="rId72"/>
    <p:sldId id="682" r:id="rId73"/>
    <p:sldId id="683" r:id="rId74"/>
    <p:sldId id="684" r:id="rId75"/>
    <p:sldId id="685" r:id="rId76"/>
    <p:sldId id="605" r:id="rId77"/>
    <p:sldId id="711" r:id="rId78"/>
    <p:sldId id="699" r:id="rId79"/>
    <p:sldId id="607" r:id="rId80"/>
    <p:sldId id="608" r:id="rId81"/>
    <p:sldId id="621" r:id="rId82"/>
    <p:sldId id="700" r:id="rId83"/>
    <p:sldId id="701" r:id="rId84"/>
    <p:sldId id="702" r:id="rId85"/>
    <p:sldId id="667" r:id="rId86"/>
    <p:sldId id="656" r:id="rId87"/>
    <p:sldId id="658" r:id="rId88"/>
    <p:sldId id="659" r:id="rId89"/>
    <p:sldId id="660" r:id="rId90"/>
    <p:sldId id="661" r:id="rId91"/>
    <p:sldId id="662" r:id="rId92"/>
    <p:sldId id="663" r:id="rId93"/>
    <p:sldId id="664" r:id="rId94"/>
    <p:sldId id="665" r:id="rId95"/>
    <p:sldId id="688" r:id="rId96"/>
    <p:sldId id="669" r:id="rId97"/>
    <p:sldId id="671" r:id="rId98"/>
    <p:sldId id="673" r:id="rId99"/>
    <p:sldId id="627" r:id="rId100"/>
    <p:sldId id="668" r:id="rId101"/>
    <p:sldId id="676" r:id="rId102"/>
    <p:sldId id="680" r:id="rId103"/>
    <p:sldId id="675" r:id="rId104"/>
    <p:sldId id="674" r:id="rId105"/>
    <p:sldId id="677" r:id="rId106"/>
    <p:sldId id="678" r:id="rId107"/>
    <p:sldId id="672" r:id="rId108"/>
    <p:sldId id="679" r:id="rId109"/>
    <p:sldId id="681" r:id="rId110"/>
    <p:sldId id="624" r:id="rId111"/>
    <p:sldId id="609" r:id="rId112"/>
    <p:sldId id="582" r:id="rId113"/>
  </p:sldIdLst>
  <p:sldSz cx="9144000" cy="6858000" type="screen4x3"/>
  <p:notesSz cx="7019925" cy="9305925"/>
  <p:embeddedFontLst>
    <p:embeddedFont>
      <p:font typeface="Arial Narrow" pitchFamily="34" charset="0"/>
      <p:regular r:id="rId116"/>
      <p:bold r:id="rId117"/>
      <p:italic r:id="rId118"/>
      <p:boldItalic r:id="rId119"/>
    </p:embeddedFont>
    <p:embeddedFont>
      <p:font typeface="Calibri" pitchFamily="34" charset="0"/>
      <p:regular r:id="rId120"/>
      <p:bold r:id="rId121"/>
      <p:italic r:id="rId122"/>
      <p:boldItalic r:id="rId123"/>
    </p:embeddedFont>
    <p:embeddedFont>
      <p:font typeface="Arial Black" pitchFamily="34" charset="0"/>
      <p:bold r:id="rId124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accent2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accent2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accent2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accent2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accent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chemeClr val="accent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chemeClr val="accent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chemeClr val="accent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chemeClr val="accent2"/>
        </a:solidFill>
        <a:latin typeface="Arial" charset="0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Z+4/RRp1IltqLNd+/WL8kQ==" hashData="HeNfPOw3D080oRXvPAZhW46W+RQ="/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FF0000"/>
    <a:srgbClr val="FF6600"/>
    <a:srgbClr val="FF7D7D"/>
    <a:srgbClr val="00CC66"/>
    <a:srgbClr val="FFCC99"/>
    <a:srgbClr val="009999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2060" autoAdjust="0"/>
  </p:normalViewPr>
  <p:slideViewPr>
    <p:cSldViewPr snapToGrid="0">
      <p:cViewPr>
        <p:scale>
          <a:sx n="100" d="100"/>
          <a:sy n="100" d="100"/>
        </p:scale>
        <p:origin x="-1320" y="-468"/>
      </p:cViewPr>
      <p:guideLst>
        <p:guide orient="horz" pos="2448"/>
        <p:guide orient="horz" pos="656"/>
        <p:guide orient="horz" pos="1128"/>
        <p:guide pos="2880"/>
        <p:guide pos="480"/>
        <p:guide pos="672"/>
      </p:guideLst>
    </p:cSldViewPr>
  </p:slideViewPr>
  <p:outlineViewPr>
    <p:cViewPr>
      <p:scale>
        <a:sx n="33" d="100"/>
        <a:sy n="33" d="100"/>
      </p:scale>
      <p:origin x="0" y="246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864" y="726"/>
      </p:cViewPr>
      <p:guideLst>
        <p:guide orient="horz" pos="2930"/>
        <p:guide pos="221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2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font" Target="fonts/font8.fntdata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font" Target="fonts/font3.fntdata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font" Target="fonts/font1.fntdata"/><Relationship Id="rId124" Type="http://schemas.openxmlformats.org/officeDocument/2006/relationships/font" Target="fonts/font9.fntdata"/><Relationship Id="rId12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notesMaster" Target="notesMasters/notesMaster1.xml"/><Relationship Id="rId119" Type="http://schemas.openxmlformats.org/officeDocument/2006/relationships/font" Target="fonts/font4.fntdata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font" Target="fonts/font5.fntdata"/><Relationship Id="rId125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image" Target="../media/image5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1968" cy="4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90" tIns="46545" rIns="93090" bIns="46545" numCol="1" anchor="t" anchorCtr="0" compatLnSpc="1">
            <a:prstTxWarp prst="textNoShape">
              <a:avLst/>
            </a:prstTxWarp>
          </a:bodyPr>
          <a:lstStyle>
            <a:lvl1pPr defTabSz="931978">
              <a:defRPr sz="13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587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6333" y="0"/>
            <a:ext cx="3041968" cy="4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90" tIns="46545" rIns="93090" bIns="46545" numCol="1" anchor="t" anchorCtr="0" compatLnSpc="1">
            <a:prstTxWarp prst="textNoShape">
              <a:avLst/>
            </a:prstTxWarp>
          </a:bodyPr>
          <a:lstStyle>
            <a:lvl1pPr algn="r" defTabSz="931978">
              <a:defRPr sz="13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587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0312"/>
            <a:ext cx="3041968" cy="4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90" tIns="46545" rIns="93090" bIns="46545" numCol="1" anchor="b" anchorCtr="0" compatLnSpc="1">
            <a:prstTxWarp prst="textNoShape">
              <a:avLst/>
            </a:prstTxWarp>
          </a:bodyPr>
          <a:lstStyle>
            <a:lvl1pPr defTabSz="931978">
              <a:defRPr sz="13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587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6333" y="8840312"/>
            <a:ext cx="3041968" cy="4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90" tIns="46545" rIns="93090" bIns="46545" numCol="1" anchor="b" anchorCtr="0" compatLnSpc="1">
            <a:prstTxWarp prst="textNoShape">
              <a:avLst/>
            </a:prstTxWarp>
          </a:bodyPr>
          <a:lstStyle>
            <a:lvl1pPr algn="r" defTabSz="931978">
              <a:defRPr sz="13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1CEE4958-487B-479F-8045-4E02530C28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4748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1968" cy="4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90" tIns="46545" rIns="93090" bIns="46545" numCol="1" anchor="t" anchorCtr="0" compatLnSpc="1">
            <a:prstTxWarp prst="textNoShape">
              <a:avLst/>
            </a:prstTxWarp>
          </a:bodyPr>
          <a:lstStyle>
            <a:lvl1pPr defTabSz="931978"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7957" y="0"/>
            <a:ext cx="3041968" cy="4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90" tIns="46545" rIns="93090" bIns="46545" numCol="1" anchor="t" anchorCtr="0" compatLnSpc="1">
            <a:prstTxWarp prst="textNoShape">
              <a:avLst/>
            </a:prstTxWarp>
          </a:bodyPr>
          <a:lstStyle>
            <a:lvl1pPr algn="r" defTabSz="931978"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85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5863" y="698500"/>
            <a:ext cx="4649787" cy="34877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990" y="4420951"/>
            <a:ext cx="5147945" cy="418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90" tIns="46545" rIns="93090" bIns="465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1900"/>
            <a:ext cx="3041968" cy="4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90" tIns="46545" rIns="93090" bIns="46545" numCol="1" anchor="b" anchorCtr="0" compatLnSpc="1">
            <a:prstTxWarp prst="textNoShape">
              <a:avLst/>
            </a:prstTxWarp>
          </a:bodyPr>
          <a:lstStyle>
            <a:lvl1pPr defTabSz="931978"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7957" y="8841900"/>
            <a:ext cx="3041968" cy="4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90" tIns="46545" rIns="93090" bIns="46545" numCol="1" anchor="b" anchorCtr="0" compatLnSpc="1">
            <a:prstTxWarp prst="textNoShape">
              <a:avLst/>
            </a:prstTxWarp>
          </a:bodyPr>
          <a:lstStyle>
            <a:lvl1pPr algn="r" defTabSz="931978"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30B2407-3979-4B5E-9FF9-0649EBA476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0067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277BC2-3837-44B7-9FC8-F95777062F25}" type="slidenum">
              <a:rPr lang="en-US" smtClean="0"/>
              <a:pPr/>
              <a:t>1</a:t>
            </a:fld>
            <a:endParaRPr lang="en-US" dirty="0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617" y="4420951"/>
            <a:ext cx="5144695" cy="4185760"/>
          </a:xfrm>
          <a:noFill/>
          <a:ln/>
        </p:spPr>
        <p:txBody>
          <a:bodyPr lIns="89218" tIns="44608" rIns="89218" bIns="44608"/>
          <a:lstStyle/>
          <a:p>
            <a:pPr eaLnBrk="1" hangingPunct="1"/>
            <a:endParaRPr lang="en-GB" dirty="0" smtClean="0">
              <a:latin typeface="Univers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AE171C-3363-4CA0-BAFF-69E2C6F79D1C}" type="slidenum">
              <a:rPr lang="en-US" smtClean="0"/>
              <a:pPr/>
              <a:t>11</a:t>
            </a:fld>
            <a:endParaRPr lang="en-US" dirty="0" smtClean="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noProof="1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D29397-535B-4F67-8F5E-4F4A4BD88A47}" type="slidenum">
              <a:rPr lang="en-US" smtClean="0"/>
              <a:pPr/>
              <a:t>12</a:t>
            </a:fld>
            <a:endParaRPr lang="en-US" dirty="0" smtClean="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noProof="1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F25408-5CE4-4E2E-9B45-11F6648C1E94}" type="slidenum">
              <a:rPr lang="en-US" smtClean="0"/>
              <a:pPr/>
              <a:t>13</a:t>
            </a:fld>
            <a:endParaRPr lang="en-US" dirty="0" smtClean="0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noProof="1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D6590F-4AA6-4E1D-ABA5-DC0D78AF3AC0}" type="slidenum">
              <a:rPr lang="en-US" smtClean="0"/>
              <a:pPr/>
              <a:t>14</a:t>
            </a:fld>
            <a:endParaRPr lang="en-US" dirty="0" smtClean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noProof="1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0C7F39-498C-4AA8-8AE3-8A692F434622}" type="slidenum">
              <a:rPr lang="en-US" smtClean="0"/>
              <a:pPr/>
              <a:t>15</a:t>
            </a:fld>
            <a:endParaRPr lang="en-US" dirty="0" smtClean="0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noProof="1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07EB6A-4CF9-4C75-AD4F-855BFCB8B8FB}" type="slidenum">
              <a:rPr lang="en-US" smtClean="0"/>
              <a:pPr/>
              <a:t>16</a:t>
            </a:fld>
            <a:endParaRPr lang="en-US" dirty="0" smtClean="0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noProof="1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C6A813-DFEC-48E5-AA17-15A6AEE30C27}" type="slidenum">
              <a:rPr lang="en-US" smtClean="0"/>
              <a:pPr/>
              <a:t>17</a:t>
            </a:fld>
            <a:endParaRPr lang="en-US" dirty="0" smtClean="0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noProof="1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365E2B-6C24-4802-841C-9ACABFB745FA}" type="slidenum">
              <a:rPr lang="en-US" smtClean="0"/>
              <a:pPr/>
              <a:t>18</a:t>
            </a:fld>
            <a:endParaRPr lang="en-US" dirty="0" smtClean="0"/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noProof="1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0676AD-C83A-49F9-A0B1-23D0DCEFD15C}" type="slidenum">
              <a:rPr lang="en-US" smtClean="0"/>
              <a:pPr/>
              <a:t>19</a:t>
            </a:fld>
            <a:endParaRPr lang="en-US" dirty="0" smtClean="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noProof="1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27B352-1485-4506-8DE6-6B9DCF3D7EBC}" type="slidenum">
              <a:rPr lang="en-US" smtClean="0"/>
              <a:pPr/>
              <a:t>20</a:t>
            </a:fld>
            <a:endParaRPr lang="en-US" dirty="0" smtClean="0"/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noProof="1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3B1D24-A196-4DF0-93B8-C87D3ADC9261}" type="slidenum">
              <a:rPr lang="en-US" smtClean="0"/>
              <a:pPr/>
              <a:t>3</a:t>
            </a:fld>
            <a:endParaRPr lang="en-US" dirty="0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noProof="1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FA8DC3-AA19-4C4A-B74D-D90E69D4FD83}" type="slidenum">
              <a:rPr lang="en-US" smtClean="0"/>
              <a:pPr/>
              <a:t>21</a:t>
            </a:fld>
            <a:endParaRPr lang="en-US" dirty="0" smtClean="0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noProof="1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91B825-E54C-4A01-BE3C-F0B1EBB829BB}" type="slidenum">
              <a:rPr lang="en-US" smtClean="0"/>
              <a:pPr/>
              <a:t>22</a:t>
            </a:fld>
            <a:endParaRPr lang="en-US" dirty="0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noProof="1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91B825-E54C-4A01-BE3C-F0B1EBB829BB}" type="slidenum">
              <a:rPr lang="en-US" smtClean="0"/>
              <a:pPr/>
              <a:t>23</a:t>
            </a:fld>
            <a:endParaRPr lang="en-US" dirty="0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noProof="1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365E2B-6C24-4802-841C-9ACABFB745FA}" type="slidenum">
              <a:rPr lang="en-US" smtClean="0"/>
              <a:pPr/>
              <a:t>24</a:t>
            </a:fld>
            <a:endParaRPr lang="en-US" dirty="0" smtClean="0"/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noProof="1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91B825-E54C-4A01-BE3C-F0B1EBB829BB}" type="slidenum">
              <a:rPr lang="en-US" smtClean="0"/>
              <a:pPr/>
              <a:t>25</a:t>
            </a:fld>
            <a:endParaRPr lang="en-US" dirty="0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noProof="1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91B825-E54C-4A01-BE3C-F0B1EBB829BB}" type="slidenum">
              <a:rPr lang="en-US" smtClean="0"/>
              <a:pPr/>
              <a:t>26</a:t>
            </a:fld>
            <a:endParaRPr lang="en-US" dirty="0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noProof="1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C2B13B-885A-4E2E-84C8-361519F0914A}" type="slidenum">
              <a:rPr lang="en-US" smtClean="0"/>
              <a:pPr/>
              <a:t>27</a:t>
            </a:fld>
            <a:endParaRPr lang="en-US" dirty="0" smtClean="0"/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noProof="1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C2B13B-885A-4E2E-84C8-361519F0914A}" type="slidenum">
              <a:rPr lang="en-US" smtClean="0"/>
              <a:pPr/>
              <a:t>28</a:t>
            </a:fld>
            <a:endParaRPr lang="en-US" dirty="0" smtClean="0"/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noProof="1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C2B13B-885A-4E2E-84C8-361519F0914A}" type="slidenum">
              <a:rPr lang="en-US" smtClean="0"/>
              <a:pPr/>
              <a:t>29</a:t>
            </a:fld>
            <a:endParaRPr lang="en-US" dirty="0" smtClean="0"/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noProof="1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C2B13B-885A-4E2E-84C8-361519F0914A}" type="slidenum">
              <a:rPr lang="en-US" smtClean="0"/>
              <a:pPr/>
              <a:t>30</a:t>
            </a:fld>
            <a:endParaRPr lang="en-US" dirty="0" smtClean="0"/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noProof="1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5C2E44-DB8E-4BA9-B6F8-DB0A991D4163}" type="slidenum">
              <a:rPr lang="en-US" smtClean="0"/>
              <a:pPr/>
              <a:t>4</a:t>
            </a:fld>
            <a:endParaRPr lang="en-US" dirty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076" tIns="46538" rIns="93076" bIns="46538"/>
          <a:lstStyle/>
          <a:p>
            <a:pPr eaLnBrk="1" hangingPunct="1"/>
            <a:endParaRPr lang="en-US" sz="1400" noProof="1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C2B13B-885A-4E2E-84C8-361519F0914A}" type="slidenum">
              <a:rPr lang="en-US" smtClean="0"/>
              <a:pPr/>
              <a:t>31</a:t>
            </a:fld>
            <a:endParaRPr lang="en-US" dirty="0" smtClean="0"/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noProof="1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91B825-E54C-4A01-BE3C-F0B1EBB829BB}" type="slidenum">
              <a:rPr lang="en-US" smtClean="0"/>
              <a:pPr/>
              <a:t>36</a:t>
            </a:fld>
            <a:endParaRPr lang="en-US" dirty="0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noProof="1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91B825-E54C-4A01-BE3C-F0B1EBB829BB}" type="slidenum">
              <a:rPr lang="en-US" smtClean="0"/>
              <a:pPr/>
              <a:t>40</a:t>
            </a:fld>
            <a:endParaRPr lang="en-US" dirty="0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noProof="1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C2B13B-885A-4E2E-84C8-361519F0914A}" type="slidenum">
              <a:rPr lang="en-US" smtClean="0"/>
              <a:pPr/>
              <a:t>41</a:t>
            </a:fld>
            <a:endParaRPr lang="en-US" dirty="0" smtClean="0"/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noProof="1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C2B13B-885A-4E2E-84C8-361519F0914A}" type="slidenum">
              <a:rPr lang="en-US" smtClean="0"/>
              <a:pPr/>
              <a:t>42</a:t>
            </a:fld>
            <a:endParaRPr lang="en-US" dirty="0" smtClean="0"/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noProof="1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C2B13B-885A-4E2E-84C8-361519F0914A}" type="slidenum">
              <a:rPr lang="en-US" smtClean="0"/>
              <a:pPr/>
              <a:t>43</a:t>
            </a:fld>
            <a:endParaRPr lang="en-US" dirty="0" smtClean="0"/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noProof="1" smtClean="0"/>
              <a:t>Equivelent</a:t>
            </a:r>
            <a:r>
              <a:rPr lang="en-US" baseline="0" noProof="1" smtClean="0"/>
              <a:t> rotating masses and springs modeled based on geometires and material properties.</a:t>
            </a:r>
            <a:endParaRPr lang="en-US" noProof="1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C2B13B-885A-4E2E-84C8-361519F0914A}" type="slidenum">
              <a:rPr lang="en-US" smtClean="0"/>
              <a:pPr/>
              <a:t>44</a:t>
            </a:fld>
            <a:endParaRPr lang="en-US" dirty="0" smtClean="0"/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noProof="1" smtClean="0"/>
              <a:t>Equivelent</a:t>
            </a:r>
            <a:r>
              <a:rPr lang="en-US" baseline="0" noProof="1" smtClean="0"/>
              <a:t> rotating masses and springs modeled based on geometires and material properties.</a:t>
            </a:r>
            <a:endParaRPr lang="en-US" noProof="1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C2B13B-885A-4E2E-84C8-361519F0914A}" type="slidenum">
              <a:rPr lang="en-US" smtClean="0"/>
              <a:pPr/>
              <a:t>45</a:t>
            </a:fld>
            <a:endParaRPr lang="en-US" dirty="0" smtClean="0"/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noProof="1" smtClean="0"/>
              <a:t>Equivelent</a:t>
            </a:r>
            <a:r>
              <a:rPr lang="en-US" baseline="0" noProof="1" smtClean="0"/>
              <a:t> rotating masses and springs modeled based on geometires and material properties.</a:t>
            </a:r>
            <a:endParaRPr lang="en-US" noProof="1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C2B13B-885A-4E2E-84C8-361519F0914A}" type="slidenum">
              <a:rPr lang="en-US" smtClean="0"/>
              <a:pPr/>
              <a:t>46</a:t>
            </a:fld>
            <a:endParaRPr lang="en-US" dirty="0" smtClean="0"/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noProof="1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91B825-E54C-4A01-BE3C-F0B1EBB829BB}" type="slidenum">
              <a:rPr lang="en-US" smtClean="0"/>
              <a:pPr/>
              <a:t>47</a:t>
            </a:fld>
            <a:endParaRPr lang="en-US" dirty="0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noProof="1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5C2E44-DB8E-4BA9-B6F8-DB0A991D4163}" type="slidenum">
              <a:rPr lang="en-US" smtClean="0"/>
              <a:pPr/>
              <a:t>5</a:t>
            </a:fld>
            <a:endParaRPr lang="en-US" dirty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076" tIns="46538" rIns="93076" bIns="46538"/>
          <a:lstStyle/>
          <a:p>
            <a:pPr eaLnBrk="1" hangingPunct="1"/>
            <a:endParaRPr lang="en-US" sz="1400" noProof="1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Fatigue failures can lead to small problems like broken clamps to big problems. </a:t>
            </a:r>
          </a:p>
          <a:p>
            <a:endParaRPr lang="en-US" baseline="0" dirty="0" smtClean="0"/>
          </a:p>
          <a:p>
            <a:r>
              <a:rPr lang="en-US" i="1" dirty="0" smtClean="0"/>
              <a:t>What is an acoustic review, what does it identify, and why is it required? Pulsations &amp; Vibrations</a:t>
            </a:r>
          </a:p>
          <a:p>
            <a:endParaRPr lang="en-US" i="1" dirty="0" smtClean="0"/>
          </a:p>
          <a:p>
            <a:r>
              <a:rPr lang="en-US" i="1" dirty="0" smtClean="0"/>
              <a:t>Avoid discussing HOW it is done, but rather on why, results of review, and what information is required to do one.</a:t>
            </a:r>
          </a:p>
          <a:p>
            <a:endParaRPr lang="en-US" i="1" dirty="0" smtClean="0"/>
          </a:p>
          <a:p>
            <a:r>
              <a:rPr lang="en-US" i="1" dirty="0" smtClean="0"/>
              <a:t>Also, what unit changes after unit is installed would prompt for a new acoustic review?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3FC35-9827-4365-82FB-6ED0DA880E67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5923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3FC35-9827-4365-82FB-6ED0DA880E67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9149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3FC35-9827-4365-82FB-6ED0DA880E67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9149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0469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699671" indent="-269104" defTabSz="910469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076416" indent="-215284" defTabSz="910469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506983" indent="-215284" defTabSz="910469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1937550" indent="-215284" defTabSz="910469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368116" indent="-215284" algn="ctr" defTabSz="9104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798683" indent="-215284" algn="ctr" defTabSz="9104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229249" indent="-215284" algn="ctr" defTabSz="9104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659815" indent="-215284" algn="ctr" defTabSz="9104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43E2A9CB-491A-439B-B093-13EB2D37837E}" type="slidenum">
              <a:rPr lang="en-US" smtClean="0">
                <a:latin typeface="Arial" charset="0"/>
              </a:rPr>
              <a:pPr eaLnBrk="1" hangingPunct="1"/>
              <a:t>52</a:t>
            </a:fld>
            <a:endParaRPr lang="en-US" dirty="0" smtClean="0">
              <a:latin typeface="Arial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Beta Machinery Analysis</a:t>
            </a:r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0469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699671" indent="-269104" defTabSz="910469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076416" indent="-215284" defTabSz="910469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506983" indent="-215284" defTabSz="910469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1937550" indent="-215284" defTabSz="910469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368116" indent="-215284" algn="ctr" defTabSz="9104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798683" indent="-215284" algn="ctr" defTabSz="9104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229249" indent="-215284" algn="ctr" defTabSz="9104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659815" indent="-215284" algn="ctr" defTabSz="9104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43E2A9CB-491A-439B-B093-13EB2D37837E}" type="slidenum">
              <a:rPr lang="en-US" smtClean="0">
                <a:latin typeface="Arial" charset="0"/>
              </a:rPr>
              <a:pPr eaLnBrk="1" hangingPunct="1"/>
              <a:t>53</a:t>
            </a:fld>
            <a:endParaRPr lang="en-US" dirty="0" smtClean="0">
              <a:latin typeface="Arial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/>
              <a:t>First arrow delay is 0.6s. Second arrow delay is 1.2s.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Beta Machinery Analysis</a:t>
            </a:r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0469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699671" indent="-269104" defTabSz="910469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076416" indent="-215284" defTabSz="910469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506983" indent="-215284" defTabSz="910469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1937550" indent="-215284" defTabSz="910469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368116" indent="-215284" algn="ctr" defTabSz="9104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798683" indent="-215284" algn="ctr" defTabSz="9104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229249" indent="-215284" algn="ctr" defTabSz="9104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659815" indent="-215284" algn="ctr" defTabSz="9104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43E2A9CB-491A-439B-B093-13EB2D37837E}" type="slidenum">
              <a:rPr lang="en-US" smtClean="0">
                <a:latin typeface="Arial" charset="0"/>
              </a:rPr>
              <a:pPr eaLnBrk="1" hangingPunct="1"/>
              <a:t>54</a:t>
            </a:fld>
            <a:endParaRPr lang="en-US" dirty="0" smtClean="0">
              <a:latin typeface="Arial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Beta Machinery Analysis</a:t>
            </a:r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C2B13B-885A-4E2E-84C8-361519F0914A}" type="slidenum">
              <a:rPr lang="en-US" smtClean="0"/>
              <a:pPr/>
              <a:t>55</a:t>
            </a:fld>
            <a:endParaRPr lang="en-US" dirty="0" smtClean="0"/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noProof="1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0469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699671" indent="-269104" defTabSz="910469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076416" indent="-215284" defTabSz="910469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506983" indent="-215284" defTabSz="910469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1937550" indent="-215284" defTabSz="910469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368116" indent="-215284" algn="ctr" defTabSz="9104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798683" indent="-215284" algn="ctr" defTabSz="9104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229249" indent="-215284" algn="ctr" defTabSz="9104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659815" indent="-215284" algn="ctr" defTabSz="9104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43E2A9CB-491A-439B-B093-13EB2D37837E}" type="slidenum">
              <a:rPr lang="en-US" smtClean="0">
                <a:latin typeface="Arial" charset="0"/>
              </a:rPr>
              <a:pPr eaLnBrk="1" hangingPunct="1"/>
              <a:t>56</a:t>
            </a:fld>
            <a:endParaRPr lang="en-US" dirty="0" smtClean="0">
              <a:latin typeface="Arial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Beta Machinery Analysis</a:t>
            </a:r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91B825-E54C-4A01-BE3C-F0B1EBB829BB}" type="slidenum">
              <a:rPr lang="en-US" smtClean="0"/>
              <a:pPr/>
              <a:t>57</a:t>
            </a:fld>
            <a:endParaRPr lang="en-US" dirty="0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noProof="1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What are pressure drops and what causes them? </a:t>
            </a:r>
          </a:p>
          <a:p>
            <a:pPr>
              <a:buFont typeface="Arial" pitchFamily="34" charset="0"/>
              <a:buChar char="•"/>
            </a:pPr>
            <a:r>
              <a:rPr lang="en-US" i="1" dirty="0" smtClean="0"/>
              <a:t>Static/Dynamic Drops</a:t>
            </a:r>
          </a:p>
          <a:p>
            <a:pPr>
              <a:buFont typeface="Arial" pitchFamily="34" charset="0"/>
              <a:buChar char="•"/>
            </a:pPr>
            <a:r>
              <a:rPr lang="en-US" i="1" dirty="0" smtClean="0"/>
              <a:t>Choke Tubes/Bottles/Orifice Plates</a:t>
            </a:r>
          </a:p>
          <a:p>
            <a:pPr>
              <a:buFont typeface="Arial" pitchFamily="34" charset="0"/>
              <a:buChar char="•"/>
            </a:pPr>
            <a:r>
              <a:rPr lang="en-US" i="1" dirty="0" smtClean="0"/>
              <a:t>Fence-to-Fence, Flange-to-Flange</a:t>
            </a:r>
          </a:p>
          <a:p>
            <a:endParaRPr lang="en-US" i="1" dirty="0" smtClean="0"/>
          </a:p>
          <a:p>
            <a:r>
              <a:rPr lang="en-US" i="1" dirty="0" smtClean="0"/>
              <a:t>Avoid discussing method for modeling them, but rather on why they are important, results of a review, and what information is required to estimate drops.</a:t>
            </a:r>
          </a:p>
          <a:p>
            <a:endParaRPr lang="en-US" i="1" dirty="0" smtClean="0"/>
          </a:p>
          <a:p>
            <a:r>
              <a:rPr lang="en-US" i="1" dirty="0" smtClean="0"/>
              <a:t>Also, identify what unit changes after unit is installed that might affect pressure drops?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3FC35-9827-4365-82FB-6ED0DA880E67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520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5C2E44-DB8E-4BA9-B6F8-DB0A991D4163}" type="slidenum">
              <a:rPr lang="en-US" smtClean="0"/>
              <a:pPr/>
              <a:t>6</a:t>
            </a:fld>
            <a:endParaRPr lang="en-US" dirty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076" tIns="46538" rIns="93076" bIns="46538"/>
          <a:lstStyle/>
          <a:p>
            <a:pPr eaLnBrk="1" hangingPunct="1"/>
            <a:endParaRPr lang="en-US" sz="1400" noProof="1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C2B13B-885A-4E2E-84C8-361519F0914A}" type="slidenum">
              <a:rPr lang="en-US" smtClean="0"/>
              <a:pPr/>
              <a:t>59</a:t>
            </a:fld>
            <a:endParaRPr lang="en-US" dirty="0" smtClean="0"/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noProof="1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What are pressure drops and what causes them? </a:t>
            </a:r>
          </a:p>
          <a:p>
            <a:pPr>
              <a:buFont typeface="Arial" pitchFamily="34" charset="0"/>
              <a:buChar char="•"/>
            </a:pPr>
            <a:r>
              <a:rPr lang="en-US" i="1" dirty="0" smtClean="0"/>
              <a:t>Static/Dynamic Drops</a:t>
            </a:r>
          </a:p>
          <a:p>
            <a:pPr>
              <a:buFont typeface="Arial" pitchFamily="34" charset="0"/>
              <a:buChar char="•"/>
            </a:pPr>
            <a:r>
              <a:rPr lang="en-US" i="1" dirty="0" smtClean="0"/>
              <a:t>Choke Tubes/Bottles/Orifice Plates</a:t>
            </a:r>
          </a:p>
          <a:p>
            <a:pPr>
              <a:buFont typeface="Arial" pitchFamily="34" charset="0"/>
              <a:buChar char="•"/>
            </a:pPr>
            <a:r>
              <a:rPr lang="en-US" i="1" dirty="0" smtClean="0"/>
              <a:t>Fence-to-Fence, Flange-to-Flange</a:t>
            </a:r>
          </a:p>
          <a:p>
            <a:endParaRPr lang="en-US" i="1" dirty="0" smtClean="0"/>
          </a:p>
          <a:p>
            <a:r>
              <a:rPr lang="en-US" i="1" dirty="0" smtClean="0"/>
              <a:t>Avoid discussing method for modeling them, but rather on why they are important, results of a review, and what information is required to estimate drops.</a:t>
            </a:r>
          </a:p>
          <a:p>
            <a:endParaRPr lang="en-US" i="1" dirty="0" smtClean="0"/>
          </a:p>
          <a:p>
            <a:r>
              <a:rPr lang="en-US" i="1" dirty="0" smtClean="0"/>
              <a:t>Also, identify what unit changes after unit is installed that might affect pressure drops?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3FC35-9827-4365-82FB-6ED0DA880E67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52041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What are pressure drops and what causes them? </a:t>
            </a:r>
          </a:p>
          <a:p>
            <a:pPr>
              <a:buFont typeface="Arial" pitchFamily="34" charset="0"/>
              <a:buChar char="•"/>
            </a:pPr>
            <a:r>
              <a:rPr lang="en-US" i="1" dirty="0" smtClean="0"/>
              <a:t>Static/Dynamic Drops</a:t>
            </a:r>
          </a:p>
          <a:p>
            <a:pPr>
              <a:buFont typeface="Arial" pitchFamily="34" charset="0"/>
              <a:buChar char="•"/>
            </a:pPr>
            <a:r>
              <a:rPr lang="en-US" i="1" dirty="0" smtClean="0"/>
              <a:t>Choke Tubes/Bottles/Orifice Plates</a:t>
            </a:r>
          </a:p>
          <a:p>
            <a:pPr>
              <a:buFont typeface="Arial" pitchFamily="34" charset="0"/>
              <a:buChar char="•"/>
            </a:pPr>
            <a:r>
              <a:rPr lang="en-US" i="1" dirty="0" smtClean="0"/>
              <a:t>Fence-to-Fence, Flange-to-Flange</a:t>
            </a:r>
          </a:p>
          <a:p>
            <a:endParaRPr lang="en-US" i="1" dirty="0" smtClean="0"/>
          </a:p>
          <a:p>
            <a:r>
              <a:rPr lang="en-US" i="1" dirty="0" smtClean="0"/>
              <a:t>Avoid discussing method for modeling them, but rather on why they are important, results of a review, and what information is required to estimate drops.</a:t>
            </a:r>
          </a:p>
          <a:p>
            <a:endParaRPr lang="en-US" i="1" dirty="0" smtClean="0"/>
          </a:p>
          <a:p>
            <a:r>
              <a:rPr lang="en-US" i="1" dirty="0" smtClean="0"/>
              <a:t>Also, identify what unit changes after unit is installed that might affect pressure drops?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3FC35-9827-4365-82FB-6ED0DA880E67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52041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What are pressure drops and what causes them? </a:t>
            </a:r>
          </a:p>
          <a:p>
            <a:pPr>
              <a:buFont typeface="Arial" pitchFamily="34" charset="0"/>
              <a:buChar char="•"/>
            </a:pPr>
            <a:r>
              <a:rPr lang="en-US" i="1" dirty="0" smtClean="0"/>
              <a:t>Static/Dynamic Drops</a:t>
            </a:r>
          </a:p>
          <a:p>
            <a:pPr>
              <a:buFont typeface="Arial" pitchFamily="34" charset="0"/>
              <a:buChar char="•"/>
            </a:pPr>
            <a:r>
              <a:rPr lang="en-US" i="1" dirty="0" smtClean="0"/>
              <a:t>Choke Tubes/Bottles/Orifice Plates</a:t>
            </a:r>
          </a:p>
          <a:p>
            <a:pPr>
              <a:buFont typeface="Arial" pitchFamily="34" charset="0"/>
              <a:buChar char="•"/>
            </a:pPr>
            <a:r>
              <a:rPr lang="en-US" i="1" dirty="0" smtClean="0"/>
              <a:t>Fence-to-Fence, Flange-to-Flange</a:t>
            </a:r>
          </a:p>
          <a:p>
            <a:endParaRPr lang="en-US" i="1" dirty="0" smtClean="0"/>
          </a:p>
          <a:p>
            <a:r>
              <a:rPr lang="en-US" i="1" dirty="0" smtClean="0"/>
              <a:t>Avoid discussing method for modeling them, but rather on why they are important, results of a review, and what information is required to estimate drops.</a:t>
            </a:r>
          </a:p>
          <a:p>
            <a:endParaRPr lang="en-US" i="1" dirty="0" smtClean="0"/>
          </a:p>
          <a:p>
            <a:r>
              <a:rPr lang="en-US" i="1" dirty="0" smtClean="0"/>
              <a:t>Also, identify what unit changes after unit is installed that might affect pressure drops?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3FC35-9827-4365-82FB-6ED0DA880E67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52041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3FC35-9827-4365-82FB-6ED0DA880E67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78737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3FC35-9827-4365-82FB-6ED0DA880E67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78737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3FC35-9827-4365-82FB-6ED0DA880E67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78737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3FC35-9827-4365-82FB-6ED0DA880E67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78737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3FC35-9827-4365-82FB-6ED0DA880E67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78737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C2B13B-885A-4E2E-84C8-361519F0914A}" type="slidenum">
              <a:rPr lang="en-US" smtClean="0"/>
              <a:pPr/>
              <a:t>112</a:t>
            </a:fld>
            <a:endParaRPr lang="en-US" dirty="0" smtClean="0"/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noProof="1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C56F0A-90F0-48CD-A401-9EA3D259B961}" type="slidenum">
              <a:rPr lang="en-US" smtClean="0"/>
              <a:pPr/>
              <a:t>7</a:t>
            </a:fld>
            <a:endParaRPr lang="en-US" dirty="0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076" tIns="46538" rIns="93076" bIns="46538"/>
          <a:lstStyle/>
          <a:p>
            <a:pPr eaLnBrk="1" hangingPunct="1"/>
            <a:endParaRPr lang="en-US" sz="1400" noProof="1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91B825-E54C-4A01-BE3C-F0B1EBB829BB}" type="slidenum">
              <a:rPr lang="en-US" smtClean="0"/>
              <a:pPr/>
              <a:t>8</a:t>
            </a:fld>
            <a:endParaRPr lang="en-US" dirty="0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noProof="1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91B825-E54C-4A01-BE3C-F0B1EBB829BB}" type="slidenum">
              <a:rPr lang="en-US" smtClean="0"/>
              <a:pPr/>
              <a:t>9</a:t>
            </a:fld>
            <a:endParaRPr lang="en-US" dirty="0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noProof="1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48673E-2200-4291-B02B-EBE5D6AFA8F0}" type="slidenum">
              <a:rPr lang="en-US" smtClean="0"/>
              <a:pPr/>
              <a:t>10</a:t>
            </a:fld>
            <a:endParaRPr lang="en-US" dirty="0" smtClean="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noProof="1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D2D85-48CD-47FC-8F47-1E8855F3CC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3465A-BD94-48E7-A4B9-2EE1F56FB8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44BB1-9889-45A6-AC17-1E0BE06770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4C05E-A992-4205-9667-4A955E4FDE7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E0789-6122-449A-AECB-C17050BAAA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B2AB6-B827-42F3-8B2C-5DB1D329AC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05EEA-FD97-49A2-A496-4A2E6294CB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4C30F-631D-4FD2-A889-47AC170EB0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198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0745" y="6356350"/>
            <a:ext cx="414251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599" y="6324600"/>
            <a:ext cx="648657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C2AE658-2206-4966-9336-383C3E1538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672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198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0745" y="6356350"/>
            <a:ext cx="414251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599" y="6324600"/>
            <a:ext cx="648657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C2AE658-2206-4966-9336-383C3E1538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672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332F6-141E-4B4F-8C5E-FD428F9F348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198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0745" y="6356350"/>
            <a:ext cx="414251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599" y="6324600"/>
            <a:ext cx="648657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C2AE658-2206-4966-9336-383C3E1538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672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198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0745" y="6356350"/>
            <a:ext cx="414251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599" y="6324600"/>
            <a:ext cx="648657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C2AE658-2206-4966-9336-383C3E1538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870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198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0745" y="6356350"/>
            <a:ext cx="414251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599" y="6324600"/>
            <a:ext cx="648657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C2AE658-2206-4966-9336-383C3E1538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617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198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0745" y="6356350"/>
            <a:ext cx="414251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599" y="6324600"/>
            <a:ext cx="648657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C2AE658-2206-4966-9336-383C3E1538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617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198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0745" y="6356350"/>
            <a:ext cx="414251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599" y="6324600"/>
            <a:ext cx="648657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C2AE658-2206-4966-9336-383C3E1538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617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198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0745" y="6356350"/>
            <a:ext cx="414251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599" y="6324600"/>
            <a:ext cx="648657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C2AE658-2206-4966-9336-383C3E1538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617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198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0745" y="6356350"/>
            <a:ext cx="414251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599" y="6324600"/>
            <a:ext cx="648657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C2AE658-2206-4966-9336-383C3E1538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299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198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0745" y="6356350"/>
            <a:ext cx="414251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599" y="6324600"/>
            <a:ext cx="648657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C2AE658-2206-4966-9336-383C3E1538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299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198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0745" y="6356350"/>
            <a:ext cx="414251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599" y="6324600"/>
            <a:ext cx="648657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C2AE658-2206-4966-9336-383C3E1538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299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198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0745" y="6356350"/>
            <a:ext cx="414251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599" y="6324600"/>
            <a:ext cx="648657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C2AE658-2206-4966-9336-383C3E1538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299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78751-583B-448F-9FBA-00085951CE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198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0745" y="6356350"/>
            <a:ext cx="414251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599" y="6324600"/>
            <a:ext cx="648657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C2AE658-2206-4966-9336-383C3E1538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567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198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0745" y="6356350"/>
            <a:ext cx="414251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599" y="6324600"/>
            <a:ext cx="648657" cy="365125"/>
          </a:xfrm>
        </p:spPr>
        <p:txBody>
          <a:bodyPr/>
          <a:lstStyle>
            <a:lvl1pPr>
              <a:defRPr sz="1400"/>
            </a:lvl1pPr>
          </a:lstStyle>
          <a:p>
            <a:fld id="{8C2AE658-2206-4966-9336-383C3E1538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146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198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0745" y="6356350"/>
            <a:ext cx="414251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599" y="6324600"/>
            <a:ext cx="648657" cy="365125"/>
          </a:xfrm>
        </p:spPr>
        <p:txBody>
          <a:bodyPr/>
          <a:lstStyle>
            <a:lvl1pPr>
              <a:defRPr sz="1400"/>
            </a:lvl1pPr>
          </a:lstStyle>
          <a:p>
            <a:fld id="{8C2AE658-2206-4966-9336-383C3E1538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716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198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0745" y="6356350"/>
            <a:ext cx="414251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599" y="6324600"/>
            <a:ext cx="648657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C2AE658-2206-4966-9336-383C3E1538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963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198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0745" y="6356350"/>
            <a:ext cx="414251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599" y="6324600"/>
            <a:ext cx="648657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C2AE658-2206-4966-9336-383C3E1538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04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198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0745" y="6356350"/>
            <a:ext cx="414251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599" y="6324600"/>
            <a:ext cx="648657" cy="365125"/>
          </a:xfrm>
        </p:spPr>
        <p:txBody>
          <a:bodyPr/>
          <a:lstStyle>
            <a:lvl1pPr>
              <a:defRPr sz="1400"/>
            </a:lvl1pPr>
          </a:lstStyle>
          <a:p>
            <a:fld id="{8C2AE658-2206-4966-9336-383C3E1538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403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FF5E2-C2CA-4613-8743-63965DE82F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C91DC4-D210-4246-A2A2-4546A2142B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91531-9DE8-4271-898F-190DB87280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0B07B-BDFB-4415-B41D-749A7C1145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24AC8-7428-49D0-8ADC-11F1D461B7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B4352-0049-460B-970B-AB9F1B5E11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gmrc.org/images/base/header/logo.png"/>
          <p:cNvPicPr>
            <a:picLocks noChangeAspect="1" noChangeArrowheads="1"/>
          </p:cNvPicPr>
          <p:nvPr userDrawn="1"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13562" r="1489" b="18156"/>
          <a:stretch/>
        </p:blipFill>
        <p:spPr bwMode="auto">
          <a:xfrm>
            <a:off x="0" y="6223167"/>
            <a:ext cx="9144000" cy="6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84852" y="6359608"/>
            <a:ext cx="1359438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noProof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A0F7A1D-2916-4688-A664-BC4160886394}" type="slidenum">
              <a:rPr lang="en-US" smtClean="0"/>
              <a:pPr>
                <a:defRPr/>
              </a:pPr>
              <a:t>‹#›</a:t>
            </a:fld>
            <a:r>
              <a:rPr lang="en-US" dirty="0" smtClean="0"/>
              <a:t> of 110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9" r:id="rId1"/>
    <p:sldLayoutId id="2147484330" r:id="rId2"/>
    <p:sldLayoutId id="2147484331" r:id="rId3"/>
    <p:sldLayoutId id="2147484332" r:id="rId4"/>
    <p:sldLayoutId id="2147484333" r:id="rId5"/>
    <p:sldLayoutId id="2147484334" r:id="rId6"/>
    <p:sldLayoutId id="2147484335" r:id="rId7"/>
    <p:sldLayoutId id="2147484336" r:id="rId8"/>
    <p:sldLayoutId id="2147484337" r:id="rId9"/>
    <p:sldLayoutId id="2147484338" r:id="rId10"/>
    <p:sldLayoutId id="2147484339" r:id="rId11"/>
    <p:sldLayoutId id="2147484340" r:id="rId12"/>
    <p:sldLayoutId id="2147484341" r:id="rId13"/>
    <p:sldLayoutId id="2147484342" r:id="rId14"/>
    <p:sldLayoutId id="2147484343" r:id="rId15"/>
    <p:sldLayoutId id="2147484344" r:id="rId16"/>
    <p:sldLayoutId id="2147484345" r:id="rId17"/>
    <p:sldLayoutId id="2147484346" r:id="rId18"/>
    <p:sldLayoutId id="2147484347" r:id="rId19"/>
    <p:sldLayoutId id="2147484348" r:id="rId20"/>
    <p:sldLayoutId id="2147484354" r:id="rId21"/>
    <p:sldLayoutId id="2147484355" r:id="rId22"/>
    <p:sldLayoutId id="2147484356" r:id="rId23"/>
    <p:sldLayoutId id="2147484357" r:id="rId24"/>
    <p:sldLayoutId id="2147484358" r:id="rId25"/>
    <p:sldLayoutId id="2147484360" r:id="rId26"/>
    <p:sldLayoutId id="2147484361" r:id="rId27"/>
    <p:sldLayoutId id="2147484362" r:id="rId28"/>
    <p:sldLayoutId id="2147484363" r:id="rId29"/>
    <p:sldLayoutId id="2147484364" r:id="rId30"/>
    <p:sldLayoutId id="2147484366" r:id="rId31"/>
    <p:sldLayoutId id="2147484367" r:id="rId32"/>
    <p:sldLayoutId id="2147484368" r:id="rId33"/>
    <p:sldLayoutId id="2147484369" r:id="rId34"/>
    <p:sldLayoutId id="2147484370" r:id="rId35"/>
  </p:sldLayoutIdLst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1600" b="1" i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1600" b="1" i="1">
          <a:solidFill>
            <a:schemeClr val="tx2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1600" b="1" i="1">
          <a:solidFill>
            <a:schemeClr val="tx2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1600" b="1" i="1">
          <a:solidFill>
            <a:schemeClr val="tx2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1600" b="1" i="1">
          <a:solidFill>
            <a:schemeClr val="tx2"/>
          </a:solidFill>
          <a:latin typeface="Arial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1600" b="1" i="1">
          <a:solidFill>
            <a:schemeClr val="tx2"/>
          </a:solidFill>
          <a:latin typeface="Arial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1600" b="1" i="1">
          <a:solidFill>
            <a:schemeClr val="tx2"/>
          </a:solidFill>
          <a:latin typeface="Arial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1600" b="1" i="1">
          <a:solidFill>
            <a:schemeClr val="tx2"/>
          </a:solidFill>
          <a:latin typeface="Arial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1600" b="1" i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è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ë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ë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ë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ë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ë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ë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ë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8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0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4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4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notesSlide" Target="../notesSlides/notesSlide5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5.emf"/><Relationship Id="rId5" Type="http://schemas.openxmlformats.org/officeDocument/2006/relationships/oleObject" Target="../embeddings/Microsoft_Excel_97-2003_Worksheet1.xls"/><Relationship Id="rId4" Type="http://schemas.openxmlformats.org/officeDocument/2006/relationships/image" Target="../media/image5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0.emf"/><Relationship Id="rId4" Type="http://schemas.openxmlformats.org/officeDocument/2006/relationships/oleObject" Target="../embeddings/oleObject2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2.emf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7" name="Text Box 9"/>
          <p:cNvSpPr txBox="1">
            <a:spLocks noChangeArrowheads="1"/>
          </p:cNvSpPr>
          <p:nvPr/>
        </p:nvSpPr>
        <p:spPr bwMode="auto">
          <a:xfrm>
            <a:off x="217488" y="283221"/>
            <a:ext cx="8709025" cy="1084332"/>
          </a:xfrm>
          <a:prstGeom prst="rect">
            <a:avLst/>
          </a:prstGeom>
          <a:noFill/>
          <a:ln w="31750" cap="sq">
            <a:noFill/>
            <a:miter lim="800000"/>
            <a:headEnd type="none" w="sm" len="sm"/>
            <a:tailEnd type="none" w="sm" len="sm"/>
          </a:ln>
          <a:effectLst/>
        </p:spPr>
        <p:txBody>
          <a:bodyPr anchor="ctr" anchorCtr="1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de-DE" sz="4000" dirty="0" smtClean="0">
                <a:ln w="1143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Gas </a:t>
            </a:r>
            <a:r>
              <a:rPr lang="de-DE" sz="4000" dirty="0">
                <a:ln w="1143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Machinery </a:t>
            </a:r>
            <a:r>
              <a:rPr lang="de-DE" sz="4000" dirty="0" smtClean="0">
                <a:ln w="1143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Conference</a:t>
            </a:r>
            <a:br>
              <a:rPr lang="de-DE" sz="4000" dirty="0" smtClean="0">
                <a:ln w="1143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de-DE" sz="3200" dirty="0" smtClean="0">
                <a:ln w="1143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2012 </a:t>
            </a:r>
            <a:r>
              <a:rPr lang="de-DE" sz="3200" dirty="0">
                <a:ln w="1143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Short </a:t>
            </a:r>
            <a:r>
              <a:rPr lang="de-DE" sz="3200" dirty="0" smtClean="0">
                <a:ln w="1143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Course</a:t>
            </a:r>
            <a:endParaRPr lang="de-DE" sz="2800" dirty="0">
              <a:ln w="1143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96299" name="Text Box 11"/>
          <p:cNvSpPr txBox="1">
            <a:spLocks noChangeArrowheads="1"/>
          </p:cNvSpPr>
          <p:nvPr/>
        </p:nvSpPr>
        <p:spPr bwMode="auto">
          <a:xfrm>
            <a:off x="646901" y="3745675"/>
            <a:ext cx="3617298" cy="1175702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de-DE" sz="2400" cap="all" dirty="0" smtClean="0">
                <a:ln w="9000" cmpd="sng">
                  <a:solidFill>
                    <a:srgbClr val="8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Joe Fernandez</a:t>
            </a:r>
          </a:p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de-DE" sz="2000" cap="all" dirty="0" smtClean="0">
                <a:ln w="9000" cmpd="sng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Ariel Corporation</a:t>
            </a:r>
            <a:endParaRPr lang="de-DE" sz="2000" cap="all" dirty="0">
              <a:ln w="9000" cmpd="sng">
                <a:solidFill>
                  <a:schemeClr val="accent2"/>
                </a:solidFill>
                <a:prstDash val="solid"/>
              </a:ln>
              <a:solidFill>
                <a:srgbClr val="00B0F0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396300" name="Text Box 12"/>
          <p:cNvSpPr txBox="1">
            <a:spLocks noChangeArrowheads="1"/>
          </p:cNvSpPr>
          <p:nvPr/>
        </p:nvSpPr>
        <p:spPr bwMode="auto">
          <a:xfrm>
            <a:off x="4872992" y="3746189"/>
            <a:ext cx="3580344" cy="118872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 anchorCtr="1"/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de-DE" sz="2400" cap="all" dirty="0" smtClean="0">
                <a:ln w="9000" cmpd="sng">
                  <a:solidFill>
                    <a:srgbClr val="8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Kelly Eberle</a:t>
            </a:r>
            <a:endParaRPr lang="de-DE" sz="2400" cap="all" dirty="0">
              <a:ln w="9000" cmpd="sng">
                <a:solidFill>
                  <a:srgbClr val="800000"/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de-DE" sz="2000" cap="all" dirty="0" smtClean="0">
                <a:ln w="9000" cmpd="sng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Beta Machinery</a:t>
            </a:r>
            <a:endParaRPr lang="de-DE" sz="2000" cap="all" dirty="0">
              <a:ln w="9000" cmpd="sng">
                <a:solidFill>
                  <a:schemeClr val="accent2"/>
                </a:solidFill>
                <a:prstDash val="solid"/>
              </a:ln>
              <a:solidFill>
                <a:srgbClr val="00B0F0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2541059" y="5282646"/>
            <a:ext cx="4199926" cy="1175702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de-DE" sz="2400" cap="all" dirty="0" smtClean="0">
                <a:ln w="9000" cmpd="sng">
                  <a:solidFill>
                    <a:srgbClr val="8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Dwayne </a:t>
            </a:r>
            <a:r>
              <a:rPr lang="de-DE" sz="2400" cap="all" dirty="0">
                <a:ln w="9000" cmpd="sng">
                  <a:solidFill>
                    <a:srgbClr val="8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A. Hickman</a:t>
            </a:r>
          </a:p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de-DE" sz="2000" cap="all" dirty="0" smtClean="0">
                <a:ln w="9000" cmpd="sng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ACI Services, Inc</a:t>
            </a:r>
            <a:r>
              <a:rPr lang="de-DE" sz="2400" cap="all" dirty="0" smtClean="0">
                <a:ln w="9000" cmpd="sng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.</a:t>
            </a:r>
            <a:endParaRPr lang="de-DE" sz="2400" cap="all" dirty="0">
              <a:ln w="9000" cmpd="sng">
                <a:solidFill>
                  <a:schemeClr val="accent2"/>
                </a:solidFill>
                <a:prstDash val="solid"/>
              </a:ln>
              <a:solidFill>
                <a:srgbClr val="00B0F0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217488" y="1527243"/>
            <a:ext cx="8709025" cy="1877951"/>
          </a:xfrm>
          <a:prstGeom prst="rect">
            <a:avLst/>
          </a:prstGeom>
          <a:noFill/>
          <a:ln w="31750" cap="sq">
            <a:noFill/>
            <a:miter lim="800000"/>
            <a:headEnd type="none" w="sm" len="sm"/>
            <a:tailEnd type="none" w="sm" len="sm"/>
          </a:ln>
          <a:effectLst/>
        </p:spPr>
        <p:txBody>
          <a:bodyPr anchor="ctr" anchorCtr="1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Suggested Methodologies</a:t>
            </a:r>
            <a:br>
              <a:rPr lang="en-US" sz="3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3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for Unloading</a:t>
            </a:r>
            <a:br>
              <a:rPr lang="en-US" sz="3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3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Reciprocating Compressors</a:t>
            </a:r>
            <a:endParaRPr lang="de-DE" sz="36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6032774"/>
            <a:ext cx="186690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575" y="6032774"/>
            <a:ext cx="186690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866249E-93F5-4C32-BF81-40D22F279CCA}" type="slidenum">
              <a:rPr smtClean="0"/>
              <a:pPr/>
              <a:t>10</a:t>
            </a:fld>
            <a:endParaRPr lang="en-US" dirty="0" smtClean="0"/>
          </a:p>
        </p:txBody>
      </p:sp>
      <p:sp>
        <p:nvSpPr>
          <p:cNvPr id="64515" name="Rectangle 6"/>
          <p:cNvSpPr>
            <a:spLocks noChangeArrowheads="1"/>
          </p:cNvSpPr>
          <p:nvPr/>
        </p:nvSpPr>
        <p:spPr bwMode="auto">
          <a:xfrm>
            <a:off x="4000500" y="101600"/>
            <a:ext cx="46990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sz="1800" i="1" dirty="0">
                <a:solidFill>
                  <a:schemeClr val="tx2"/>
                </a:solidFill>
              </a:rPr>
              <a:t>Governors, VFD &amp; Other Speed Control</a:t>
            </a:r>
            <a:endParaRPr lang="en-US" sz="1800" i="1" noProof="1">
              <a:solidFill>
                <a:schemeClr val="tx2"/>
              </a:solidFill>
            </a:endParaRPr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3200" y="101600"/>
            <a:ext cx="3327400" cy="4191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1800" dirty="0" smtClean="0">
                <a:solidFill>
                  <a:srgbClr val="FF0000"/>
                </a:solidFill>
              </a:rPr>
              <a:t>Variable Speed Control</a:t>
            </a:r>
            <a:endParaRPr lang="en-US" sz="1800" noProof="1" smtClean="0">
              <a:solidFill>
                <a:srgbClr val="FF0000"/>
              </a:solidFill>
            </a:endParaRPr>
          </a:p>
        </p:txBody>
      </p:sp>
      <p:sp>
        <p:nvSpPr>
          <p:cNvPr id="64541" name="Rectangle 76"/>
          <p:cNvSpPr>
            <a:spLocks noChangeArrowheads="1"/>
          </p:cNvSpPr>
          <p:nvPr/>
        </p:nvSpPr>
        <p:spPr bwMode="auto">
          <a:xfrm>
            <a:off x="4610100" y="698500"/>
            <a:ext cx="4076700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2000" dirty="0">
                <a:solidFill>
                  <a:schemeClr val="tx1"/>
                </a:solidFill>
              </a:rPr>
              <a:t> What is it?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1600" b="0" dirty="0">
                <a:solidFill>
                  <a:schemeClr val="tx1"/>
                </a:solidFill>
              </a:rPr>
              <a:t>Fuel Control Valve; Mechanical Governor; Torque Controller; Variable Frequency Drive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q"/>
            </a:pPr>
            <a:endParaRPr lang="en-US" b="0" dirty="0">
              <a:solidFill>
                <a:schemeClr val="tx1"/>
              </a:solidFill>
            </a:endParaRPr>
          </a:p>
          <a:p>
            <a:pPr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2000" dirty="0">
                <a:solidFill>
                  <a:schemeClr val="tx1"/>
                </a:solidFill>
              </a:rPr>
              <a:t> What does the device do?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1600" b="0" dirty="0">
                <a:solidFill>
                  <a:schemeClr val="tx1"/>
                </a:solidFill>
              </a:rPr>
              <a:t>Decreases / Increases the prime mover operating </a:t>
            </a:r>
            <a:r>
              <a:rPr lang="en-US" sz="1600" b="0" dirty="0" smtClean="0">
                <a:solidFill>
                  <a:schemeClr val="tx1"/>
                </a:solidFill>
              </a:rPr>
              <a:t>speed</a:t>
            </a:r>
          </a:p>
          <a:p>
            <a:pPr lvl="1">
              <a:spcBef>
                <a:spcPct val="20000"/>
              </a:spcBef>
            </a:pPr>
            <a:endParaRPr lang="en-US" b="0" dirty="0">
              <a:solidFill>
                <a:schemeClr val="tx1"/>
              </a:solidFill>
            </a:endParaRPr>
          </a:p>
          <a:p>
            <a:pPr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2000" dirty="0">
                <a:solidFill>
                  <a:schemeClr val="tx1"/>
                </a:solidFill>
              </a:rPr>
              <a:t> Where is it installed?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1600" b="0" dirty="0">
                <a:solidFill>
                  <a:schemeClr val="tx1"/>
                </a:solidFill>
              </a:rPr>
              <a:t>Designed as part of the prime mover control system</a:t>
            </a:r>
          </a:p>
        </p:txBody>
      </p:sp>
      <p:pic>
        <p:nvPicPr>
          <p:cNvPr id="678989" name="Picture 77" descr="Waukesha ESM Engine Controll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302" y="827391"/>
            <a:ext cx="3882958" cy="4100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4544" name="Rectangle 87"/>
          <p:cNvSpPr>
            <a:spLocks noChangeArrowheads="1"/>
          </p:cNvSpPr>
          <p:nvPr/>
        </p:nvSpPr>
        <p:spPr bwMode="auto">
          <a:xfrm>
            <a:off x="640744" y="5085774"/>
            <a:ext cx="3359756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b" anchorCtr="1">
            <a:spAutoFit/>
          </a:bodyPr>
          <a:lstStyle/>
          <a:p>
            <a:pPr algn="ctr"/>
            <a:r>
              <a:rPr lang="en-US" sz="900" i="1" dirty="0">
                <a:solidFill>
                  <a:schemeClr val="tx1"/>
                </a:solidFill>
              </a:rPr>
              <a:t>Image courtesy of </a:t>
            </a:r>
            <a:r>
              <a:rPr lang="en-US" sz="900" i="1" dirty="0" smtClean="0">
                <a:solidFill>
                  <a:schemeClr val="tx1"/>
                </a:solidFill>
              </a:rPr>
              <a:t>GE Waukesha </a:t>
            </a:r>
            <a:r>
              <a:rPr lang="en-US" sz="900" i="1" dirty="0">
                <a:solidFill>
                  <a:schemeClr val="tx1"/>
                </a:solidFill>
              </a:rPr>
              <a:t>Engine Division</a:t>
            </a:r>
            <a:endParaRPr lang="en-US" sz="900" i="1" noProof="1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JF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E658-2206-4966-9336-383C3E1538FE}" type="slidenum">
              <a:rPr lang="en-US" smtClean="0"/>
              <a:pPr/>
              <a:t>100</a:t>
            </a:fld>
            <a:endParaRPr lang="en-US" dirty="0"/>
          </a:p>
        </p:txBody>
      </p:sp>
      <p:pic>
        <p:nvPicPr>
          <p:cNvPr id="12290" name="Picture 2" descr="P:\208159_EQT_Corporation_M2-M3\Design\Customer_Info\Pictures\broken_clamp\DSCN03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8893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P:\208159_EQT_Corporation_M2-M3\Design\Customer_Info\Pictures\cooler_damage\0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58506"/>
            <a:ext cx="4572000" cy="342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11667" y="274638"/>
            <a:ext cx="8720666" cy="876829"/>
          </a:xfrm>
          <a:prstGeom prst="rect">
            <a:avLst/>
          </a:prstGeo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5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Case III: Unit Reapplication:</a:t>
            </a:r>
            <a:endParaRPr lang="en-US" sz="5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Rectangular Callout 3"/>
          <p:cNvSpPr/>
          <p:nvPr/>
        </p:nvSpPr>
        <p:spPr bwMode="auto">
          <a:xfrm>
            <a:off x="1808102" y="4488038"/>
            <a:ext cx="2763898" cy="707886"/>
          </a:xfrm>
          <a:prstGeom prst="wedgeRectCallout">
            <a:avLst>
              <a:gd name="adj1" fmla="val -37350"/>
              <a:gd name="adj2" fmla="val -159517"/>
            </a:avLst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b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chemeClr val="bg1"/>
                </a:solidFill>
              </a:rPr>
              <a:t>Broken Anchor Bolt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chemeClr val="bg1"/>
                </a:solidFill>
              </a:rPr>
              <a:t>In Pipe Support Base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8" name="Rectangular Callout 7"/>
          <p:cNvSpPr/>
          <p:nvPr/>
        </p:nvSpPr>
        <p:spPr bwMode="auto">
          <a:xfrm>
            <a:off x="6611257" y="4369184"/>
            <a:ext cx="2379177" cy="707886"/>
          </a:xfrm>
          <a:prstGeom prst="wedgeRectCallout">
            <a:avLst>
              <a:gd name="adj1" fmla="val -34121"/>
              <a:gd name="adj2" fmla="val -195847"/>
            </a:avLst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b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chemeClr val="bg1"/>
                </a:solidFill>
              </a:rPr>
              <a:t>Failed Weld in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chemeClr val="bg1"/>
                </a:solidFill>
              </a:rPr>
              <a:t>Cooler  Enclosure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90051" y="1227667"/>
            <a:ext cx="3055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Summer 2012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23351" y="5542492"/>
            <a:ext cx="3610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What’s Going On?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22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E658-2206-4966-9336-383C3E1538FE}" type="slidenum">
              <a:rPr lang="en-US" smtClean="0"/>
              <a:pPr/>
              <a:t>101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11667" y="274638"/>
            <a:ext cx="8720666" cy="876829"/>
          </a:xfrm>
          <a:prstGeom prst="rect">
            <a:avLst/>
          </a:prstGeo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5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Case III: Unit Reapplication:</a:t>
            </a:r>
            <a:endParaRPr lang="en-US" sz="5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1566" y="1151466"/>
            <a:ext cx="805421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smtClean="0">
                <a:solidFill>
                  <a:schemeClr val="tx1"/>
                </a:solidFill>
              </a:rPr>
              <a:t>Reapplication in 2009</a:t>
            </a:r>
          </a:p>
          <a:p>
            <a:pPr marL="342900" lvl="0" indent="-342900">
              <a:buFontTx/>
              <a:buChar char="-"/>
            </a:pPr>
            <a:r>
              <a:rPr lang="en-US" sz="3200" dirty="0" smtClean="0">
                <a:solidFill>
                  <a:schemeClr val="tx1"/>
                </a:solidFill>
              </a:rPr>
              <a:t>Suction pressure 150 psig to 350 psig</a:t>
            </a:r>
          </a:p>
          <a:p>
            <a:pPr marL="342900" lvl="0" indent="-342900">
              <a:buFontTx/>
              <a:buChar char="-"/>
            </a:pPr>
            <a:r>
              <a:rPr lang="en-US" sz="3200" dirty="0" smtClean="0">
                <a:solidFill>
                  <a:schemeClr val="tx1"/>
                </a:solidFill>
              </a:rPr>
              <a:t>Single-Acting 1</a:t>
            </a:r>
            <a:r>
              <a:rPr lang="en-US" sz="3200" baseline="30000" dirty="0" smtClean="0">
                <a:solidFill>
                  <a:schemeClr val="tx1"/>
                </a:solidFill>
              </a:rPr>
              <a:t>st</a:t>
            </a:r>
            <a:r>
              <a:rPr lang="en-US" sz="3200" dirty="0" smtClean="0">
                <a:solidFill>
                  <a:schemeClr val="tx1"/>
                </a:solidFill>
              </a:rPr>
              <a:t> Stage</a:t>
            </a:r>
          </a:p>
          <a:p>
            <a:pPr marL="342900" lvl="0" indent="-342900">
              <a:buFontTx/>
              <a:buChar char="-"/>
            </a:pPr>
            <a:endParaRPr lang="en-US" sz="3200" dirty="0" smtClean="0">
              <a:solidFill>
                <a:schemeClr val="tx1"/>
              </a:solidFill>
            </a:endParaRPr>
          </a:p>
          <a:p>
            <a:pPr lvl="0"/>
            <a:r>
              <a:rPr lang="en-US" sz="3200" dirty="0" smtClean="0">
                <a:solidFill>
                  <a:schemeClr val="tx1"/>
                </a:solidFill>
              </a:rPr>
              <a:t>Re-Reapplication </a:t>
            </a:r>
            <a:r>
              <a:rPr lang="en-US" sz="3200" dirty="0">
                <a:solidFill>
                  <a:schemeClr val="tx1"/>
                </a:solidFill>
              </a:rPr>
              <a:t>in </a:t>
            </a:r>
            <a:r>
              <a:rPr lang="en-US" sz="3200" dirty="0" smtClean="0">
                <a:solidFill>
                  <a:schemeClr val="tx1"/>
                </a:solidFill>
              </a:rPr>
              <a:t>2012</a:t>
            </a:r>
            <a:endParaRPr lang="en-US" sz="3200" dirty="0">
              <a:solidFill>
                <a:schemeClr val="tx1"/>
              </a:solidFill>
            </a:endParaRPr>
          </a:p>
          <a:p>
            <a:pPr marL="342900" lvl="0" indent="-342900">
              <a:buFontTx/>
              <a:buChar char="-"/>
            </a:pPr>
            <a:r>
              <a:rPr lang="en-US" sz="3200" dirty="0">
                <a:solidFill>
                  <a:schemeClr val="tx1"/>
                </a:solidFill>
              </a:rPr>
              <a:t>Suction pressure 150 </a:t>
            </a:r>
            <a:r>
              <a:rPr lang="en-US" sz="3200" dirty="0" smtClean="0">
                <a:solidFill>
                  <a:schemeClr val="tx1"/>
                </a:solidFill>
              </a:rPr>
              <a:t>psig </a:t>
            </a:r>
            <a:r>
              <a:rPr lang="en-US" sz="3200" dirty="0">
                <a:solidFill>
                  <a:schemeClr val="tx1"/>
                </a:solidFill>
              </a:rPr>
              <a:t>to </a:t>
            </a:r>
            <a:r>
              <a:rPr lang="en-US" sz="3600" dirty="0" smtClean="0">
                <a:solidFill>
                  <a:srgbClr val="FF0000"/>
                </a:solidFill>
              </a:rPr>
              <a:t>450 </a:t>
            </a:r>
            <a:r>
              <a:rPr lang="en-US" sz="3200" dirty="0" smtClean="0">
                <a:solidFill>
                  <a:schemeClr val="tx1"/>
                </a:solidFill>
              </a:rPr>
              <a:t>psig</a:t>
            </a:r>
            <a:endParaRPr lang="en-US" sz="3200" dirty="0">
              <a:solidFill>
                <a:schemeClr val="tx1"/>
              </a:solidFill>
            </a:endParaRPr>
          </a:p>
          <a:p>
            <a:pPr marL="342900" lvl="0" indent="-342900">
              <a:buFontTx/>
              <a:buChar char="-"/>
            </a:pPr>
            <a:r>
              <a:rPr lang="en-US" sz="3200" dirty="0" smtClean="0">
                <a:solidFill>
                  <a:schemeClr val="tx1"/>
                </a:solidFill>
              </a:rPr>
              <a:t>Single-Acting </a:t>
            </a:r>
            <a:r>
              <a:rPr lang="en-US" sz="3200" dirty="0">
                <a:solidFill>
                  <a:schemeClr val="tx1"/>
                </a:solidFill>
              </a:rPr>
              <a:t>1</a:t>
            </a:r>
            <a:r>
              <a:rPr lang="en-US" sz="3200" baseline="30000" dirty="0">
                <a:solidFill>
                  <a:schemeClr val="tx1"/>
                </a:solidFill>
              </a:rPr>
              <a:t>st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smtClean="0">
                <a:solidFill>
                  <a:schemeClr val="tx1"/>
                </a:solidFill>
              </a:rPr>
              <a:t>Stage plus</a:t>
            </a:r>
          </a:p>
          <a:p>
            <a:pPr marL="800100" lvl="1" indent="-342900">
              <a:buFontTx/>
              <a:buChar char="-"/>
            </a:pPr>
            <a:r>
              <a:rPr lang="en-US" sz="3200" dirty="0" smtClean="0">
                <a:solidFill>
                  <a:srgbClr val="FF0000"/>
                </a:solidFill>
              </a:rPr>
              <a:t>One Single-Acting 2</a:t>
            </a:r>
            <a:r>
              <a:rPr lang="en-US" sz="3200" baseline="30000" dirty="0" smtClean="0">
                <a:solidFill>
                  <a:srgbClr val="FF0000"/>
                </a:solidFill>
              </a:rPr>
              <a:t>nd</a:t>
            </a:r>
            <a:r>
              <a:rPr lang="en-US" sz="3200" dirty="0" smtClean="0">
                <a:solidFill>
                  <a:srgbClr val="FF0000"/>
                </a:solidFill>
              </a:rPr>
              <a:t> Stage Cylinder, and</a:t>
            </a:r>
          </a:p>
          <a:p>
            <a:pPr marL="800100" lvl="1" indent="-342900">
              <a:buFontTx/>
              <a:buChar char="-"/>
            </a:pPr>
            <a:r>
              <a:rPr lang="en-US" sz="3200" dirty="0" smtClean="0">
                <a:solidFill>
                  <a:srgbClr val="FF0000"/>
                </a:solidFill>
              </a:rPr>
              <a:t>Added CE Spacers on all Throws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33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E658-2206-4966-9336-383C3E1538FE}" type="slidenum">
              <a:rPr lang="en-US" smtClean="0"/>
              <a:pPr/>
              <a:t>102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11667" y="274638"/>
            <a:ext cx="8720666" cy="876829"/>
          </a:xfrm>
          <a:prstGeom prst="rect">
            <a:avLst/>
          </a:prstGeo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5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Case III: Unit Reapplication:</a:t>
            </a:r>
            <a:endParaRPr lang="en-US" sz="5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6400" y="1992974"/>
            <a:ext cx="6527161" cy="38649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76424" y="1169458"/>
            <a:ext cx="5841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u="sng" dirty="0" smtClean="0">
                <a:solidFill>
                  <a:schemeClr val="tx1"/>
                </a:solidFill>
              </a:rPr>
              <a:t>Interstage Pulsation Model</a:t>
            </a:r>
            <a:endParaRPr lang="en-US" sz="2800" u="sng" dirty="0">
              <a:solidFill>
                <a:schemeClr val="tx1"/>
              </a:solidFill>
            </a:endParaRPr>
          </a:p>
        </p:txBody>
      </p:sp>
      <p:sp>
        <p:nvSpPr>
          <p:cNvPr id="6" name="Line 18"/>
          <p:cNvSpPr>
            <a:spLocks noChangeShapeType="1"/>
          </p:cNvSpPr>
          <p:nvPr/>
        </p:nvSpPr>
        <p:spPr bwMode="auto">
          <a:xfrm flipV="1">
            <a:off x="6701207" y="3832658"/>
            <a:ext cx="666750" cy="381000"/>
          </a:xfrm>
          <a:prstGeom prst="line">
            <a:avLst/>
          </a:prstGeom>
          <a:noFill/>
          <a:ln w="63500">
            <a:solidFill>
              <a:srgbClr val="FF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" name="Rectangular Callout 6"/>
          <p:cNvSpPr/>
          <p:nvPr/>
        </p:nvSpPr>
        <p:spPr bwMode="auto">
          <a:xfrm>
            <a:off x="6168435" y="4976849"/>
            <a:ext cx="2763898" cy="707886"/>
          </a:xfrm>
          <a:prstGeom prst="wedgeRectCallout">
            <a:avLst>
              <a:gd name="adj1" fmla="val -63197"/>
              <a:gd name="adj2" fmla="val -123187"/>
            </a:avLst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b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chemeClr val="bg1"/>
                </a:solidFill>
              </a:rPr>
              <a:t>Broken Anchor Bolt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chemeClr val="bg1"/>
                </a:solidFill>
              </a:rPr>
              <a:t>In Pipe Support Base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8" name="Rectangular Callout 7"/>
          <p:cNvSpPr/>
          <p:nvPr/>
        </p:nvSpPr>
        <p:spPr bwMode="auto">
          <a:xfrm>
            <a:off x="294451" y="1830563"/>
            <a:ext cx="2524949" cy="707886"/>
          </a:xfrm>
          <a:prstGeom prst="wedgeRectCallout">
            <a:avLst>
              <a:gd name="adj1" fmla="val 10664"/>
              <a:gd name="adj2" fmla="val 125740"/>
            </a:avLst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chemeClr val="bg1"/>
                </a:solidFill>
              </a:rPr>
              <a:t>Cooler Enclosure Failure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 rot="19795446">
            <a:off x="6429521" y="3823103"/>
            <a:ext cx="2575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 smtClean="0">
                <a:solidFill>
                  <a:srgbClr val="FF0000"/>
                </a:solidFill>
              </a:rPr>
              <a:t>Suction Pipe Force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" name="Line 18"/>
          <p:cNvSpPr>
            <a:spLocks noChangeShapeType="1"/>
          </p:cNvSpPr>
          <p:nvPr/>
        </p:nvSpPr>
        <p:spPr bwMode="auto">
          <a:xfrm rot="3750836" flipV="1">
            <a:off x="2992115" y="4215795"/>
            <a:ext cx="666750" cy="381000"/>
          </a:xfrm>
          <a:prstGeom prst="line">
            <a:avLst/>
          </a:prstGeom>
          <a:noFill/>
          <a:ln w="63500">
            <a:solidFill>
              <a:srgbClr val="FF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946282">
            <a:off x="2082222" y="4589906"/>
            <a:ext cx="1840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 smtClean="0">
                <a:solidFill>
                  <a:srgbClr val="FF0000"/>
                </a:solidFill>
              </a:rPr>
              <a:t>Cooler Force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65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 animBg="1"/>
      <p:bldP spid="11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E658-2206-4966-9336-383C3E1538FE}" type="slidenum">
              <a:rPr lang="en-US" smtClean="0"/>
              <a:pPr/>
              <a:t>103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11667" y="274638"/>
            <a:ext cx="8720666" cy="876829"/>
          </a:xfrm>
          <a:prstGeom prst="rect">
            <a:avLst/>
          </a:prstGeo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5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Case III: Unit Reapplication:</a:t>
            </a:r>
            <a:endParaRPr lang="en-US" sz="5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788" y="1660727"/>
            <a:ext cx="9072454" cy="3857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195" y="1660727"/>
            <a:ext cx="6483640" cy="4529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26834" y="1137507"/>
            <a:ext cx="381436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800" dirty="0" smtClean="0">
                <a:solidFill>
                  <a:srgbClr val="FF0000"/>
                </a:solidFill>
              </a:rPr>
              <a:t>Suction Pipe Force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33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E658-2206-4966-9336-383C3E1538FE}" type="slidenum">
              <a:rPr lang="en-US" smtClean="0"/>
              <a:pPr/>
              <a:t>104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11667" y="274638"/>
            <a:ext cx="8720666" cy="876829"/>
          </a:xfrm>
          <a:prstGeom prst="rect">
            <a:avLst/>
          </a:prstGeo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5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Case III: Unit Reapplication:</a:t>
            </a:r>
            <a:endParaRPr lang="en-US" sz="5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1660727"/>
            <a:ext cx="6492240" cy="4535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660727"/>
            <a:ext cx="9070848" cy="3832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79259" y="1137507"/>
            <a:ext cx="241666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800" dirty="0" smtClean="0">
                <a:solidFill>
                  <a:srgbClr val="FF0000"/>
                </a:solidFill>
              </a:rPr>
              <a:t>Cooler Force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33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E658-2206-4966-9336-383C3E1538FE}" type="slidenum">
              <a:rPr lang="en-US" smtClean="0"/>
              <a:pPr/>
              <a:t>105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11667" y="274638"/>
            <a:ext cx="8720666" cy="876829"/>
          </a:xfrm>
          <a:prstGeom prst="rect">
            <a:avLst/>
          </a:prstGeo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5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Case III: Unit Reapplication:</a:t>
            </a:r>
            <a:endParaRPr lang="en-US" sz="5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220" y="1295399"/>
            <a:ext cx="6038280" cy="4443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72000" y="4041367"/>
            <a:ext cx="3771615" cy="83099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Replace </a:t>
            </a:r>
            <a:r>
              <a:rPr lang="en-US" sz="2400" dirty="0" smtClean="0">
                <a:solidFill>
                  <a:schemeClr val="bg1"/>
                </a:solidFill>
              </a:rPr>
              <a:t>3.5-in </a:t>
            </a:r>
            <a:r>
              <a:rPr lang="en-US" sz="2400" dirty="0">
                <a:solidFill>
                  <a:schemeClr val="bg1"/>
                </a:solidFill>
              </a:rPr>
              <a:t>ID Orifice</a:t>
            </a:r>
          </a:p>
          <a:p>
            <a:r>
              <a:rPr lang="en-US" sz="2400" dirty="0">
                <a:solidFill>
                  <a:schemeClr val="bg1"/>
                </a:solidFill>
              </a:rPr>
              <a:t> with </a:t>
            </a:r>
            <a:r>
              <a:rPr lang="en-US" sz="2400" dirty="0" smtClean="0">
                <a:solidFill>
                  <a:schemeClr val="bg1"/>
                </a:solidFill>
              </a:rPr>
              <a:t>2.0-in </a:t>
            </a:r>
            <a:r>
              <a:rPr lang="en-US" sz="2400" dirty="0">
                <a:solidFill>
                  <a:schemeClr val="bg1"/>
                </a:solidFill>
              </a:rPr>
              <a:t>ID Orifice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7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E658-2206-4966-9336-383C3E1538FE}" type="slidenum">
              <a:rPr lang="en-US" smtClean="0"/>
              <a:pPr/>
              <a:t>106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11667" y="274638"/>
            <a:ext cx="8720666" cy="876829"/>
          </a:xfrm>
          <a:prstGeom prst="rect">
            <a:avLst/>
          </a:prstGeo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5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Case III: Unit Reapplication:</a:t>
            </a:r>
            <a:endParaRPr lang="en-US" sz="5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8838"/>
            <a:ext cx="4572000" cy="319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28838"/>
            <a:ext cx="4572000" cy="319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50459" y="1518507"/>
            <a:ext cx="241666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800" dirty="0" smtClean="0">
                <a:solidFill>
                  <a:srgbClr val="FF0000"/>
                </a:solidFill>
              </a:rPr>
              <a:t>Cooler Force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0819" y="1518507"/>
            <a:ext cx="381436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800" dirty="0" smtClean="0">
                <a:solidFill>
                  <a:srgbClr val="FF0000"/>
                </a:solidFill>
              </a:rPr>
              <a:t>Suction Pipe Force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924050" y="5159171"/>
            <a:ext cx="5439060" cy="120032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Forces Reduced to Guideline ….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BUT….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2.0-in </a:t>
            </a:r>
            <a:r>
              <a:rPr lang="en-US" sz="2400" dirty="0">
                <a:solidFill>
                  <a:schemeClr val="bg1"/>
                </a:solidFill>
              </a:rPr>
              <a:t>ID </a:t>
            </a:r>
            <a:r>
              <a:rPr lang="en-US" sz="2400" dirty="0" smtClean="0">
                <a:solidFill>
                  <a:schemeClr val="bg1"/>
                </a:solidFill>
              </a:rPr>
              <a:t>Orifice in a 6-in XS Line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7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E658-2206-4966-9336-383C3E1538FE}" type="slidenum">
              <a:rPr lang="en-US" smtClean="0"/>
              <a:pPr/>
              <a:t>107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11667" y="274638"/>
            <a:ext cx="8720666" cy="876829"/>
          </a:xfrm>
          <a:prstGeom prst="rect">
            <a:avLst/>
          </a:prstGeo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5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Case III: Unit Reapplication:</a:t>
            </a:r>
            <a:endParaRPr lang="en-US" sz="5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43" y="1227665"/>
            <a:ext cx="7110082" cy="483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867275" y="1151467"/>
            <a:ext cx="3352800" cy="120032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Pressure Drop up to 8x API 618 Guideline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Is this a Problem?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84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51467"/>
            <a:ext cx="7772400" cy="5054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E658-2206-4966-9336-383C3E1538FE}" type="slidenum">
              <a:rPr lang="en-US" smtClean="0"/>
              <a:pPr/>
              <a:t>108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11667" y="274638"/>
            <a:ext cx="8720666" cy="876829"/>
          </a:xfrm>
          <a:prstGeom prst="rect">
            <a:avLst/>
          </a:prstGeo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5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Case III: Unit Reapplication:</a:t>
            </a:r>
            <a:endParaRPr lang="en-US" sz="5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 flipV="1">
            <a:off x="1466850" y="1933575"/>
            <a:ext cx="6972300" cy="9525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571891" y="3478812"/>
            <a:ext cx="4590765" cy="163121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Required Power &lt; Available Power</a:t>
            </a:r>
          </a:p>
          <a:p>
            <a:pPr algn="ctr"/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Change in Flow Rate &lt; 2%</a:t>
            </a:r>
          </a:p>
          <a:p>
            <a:pPr algn="ctr"/>
            <a:endParaRPr lang="en-US" sz="2000" dirty="0" smtClean="0">
              <a:solidFill>
                <a:schemeClr val="bg1"/>
              </a:solidFill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OK!!!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65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E658-2206-4966-9336-383C3E1538FE}" type="slidenum">
              <a:rPr lang="en-US" smtClean="0"/>
              <a:pPr/>
              <a:t>109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11667" y="274638"/>
            <a:ext cx="8720666" cy="876829"/>
          </a:xfrm>
          <a:prstGeom prst="rect">
            <a:avLst/>
          </a:prstGeo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5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Case III: Unit Reapplication:</a:t>
            </a:r>
            <a:endParaRPr lang="en-US" sz="5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381" y="1112103"/>
            <a:ext cx="822047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>
                <a:solidFill>
                  <a:schemeClr val="tx1"/>
                </a:solidFill>
              </a:rPr>
              <a:t>Summary: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Reapplication from 1-stage to 2-stage with 1</a:t>
            </a:r>
            <a:r>
              <a:rPr lang="en-US" sz="2800" baseline="30000" dirty="0" smtClean="0">
                <a:solidFill>
                  <a:schemeClr val="tx1"/>
                </a:solidFill>
              </a:rPr>
              <a:t>st</a:t>
            </a:r>
            <a:r>
              <a:rPr lang="en-US" sz="2800" dirty="0" smtClean="0">
                <a:solidFill>
                  <a:schemeClr val="tx1"/>
                </a:solidFill>
              </a:rPr>
              <a:t> Stage SA Load Steps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Slightly Larger Bottles with Internals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Subsequent change to 2</a:t>
            </a:r>
            <a:r>
              <a:rPr lang="en-US" sz="2800" baseline="30000" dirty="0" smtClean="0">
                <a:solidFill>
                  <a:schemeClr val="tx1"/>
                </a:solidFill>
              </a:rPr>
              <a:t>nd</a:t>
            </a:r>
            <a:r>
              <a:rPr lang="en-US" sz="2800" dirty="0" smtClean="0">
                <a:solidFill>
                  <a:schemeClr val="tx1"/>
                </a:solidFill>
              </a:rPr>
              <a:t> Stage Load Steps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High Shaking Forces </a:t>
            </a:r>
            <a:r>
              <a:rPr lang="en-US" sz="2800" dirty="0">
                <a:solidFill>
                  <a:schemeClr val="tx1"/>
                </a:solidFill>
              </a:rPr>
              <a:t>L</a:t>
            </a:r>
            <a:r>
              <a:rPr lang="en-US" sz="2800" dirty="0" smtClean="0">
                <a:solidFill>
                  <a:schemeClr val="tx1"/>
                </a:solidFill>
              </a:rPr>
              <a:t>ead to Failure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Simple Change in Orifice Plates Caused High Pressure Drop and Power Loss </a:t>
            </a:r>
            <a:r>
              <a:rPr lang="en-US" sz="2800" u="sng" dirty="0" smtClean="0">
                <a:solidFill>
                  <a:schemeClr val="tx1"/>
                </a:solidFill>
              </a:rPr>
              <a:t>but </a:t>
            </a:r>
            <a:r>
              <a:rPr lang="en-US" sz="2800" dirty="0" smtClean="0">
                <a:solidFill>
                  <a:schemeClr val="tx1"/>
                </a:solidFill>
              </a:rPr>
              <a:t>Reduced Forces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Lessons Learned: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Evaluate Future Operation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Trade-off of Efficiency vs. Reliability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33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18DB9A4-4EDA-4FE0-8AE6-B071EEA7B2E0}" type="slidenum">
              <a:rPr smtClean="0"/>
              <a:pPr/>
              <a:t>11</a:t>
            </a:fld>
            <a:endParaRPr lang="en-US" dirty="0" smtClean="0"/>
          </a:p>
        </p:txBody>
      </p:sp>
      <p:sp>
        <p:nvSpPr>
          <p:cNvPr id="70659" name="Rectangle 12"/>
          <p:cNvSpPr>
            <a:spLocks noChangeArrowheads="1"/>
          </p:cNvSpPr>
          <p:nvPr/>
        </p:nvSpPr>
        <p:spPr bwMode="auto">
          <a:xfrm>
            <a:off x="114300" y="1258283"/>
            <a:ext cx="5686425" cy="504825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70660" name="Rectangle 5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482600" y="812800"/>
            <a:ext cx="5461000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125000"/>
              </a:lnSpc>
              <a:buFont typeface="Wingdings" pitchFamily="2" charset="2"/>
              <a:buChar char="q"/>
            </a:pPr>
            <a:r>
              <a:rPr lang="en-US" dirty="0" smtClean="0">
                <a:solidFill>
                  <a:schemeClr val="hlink"/>
                </a:solidFill>
              </a:rPr>
              <a:t> Variable Speed Control</a:t>
            </a:r>
          </a:p>
          <a:p>
            <a:pPr marL="0" indent="0">
              <a:lnSpc>
                <a:spcPct val="125000"/>
              </a:lnSpc>
              <a:buFont typeface="Wingdings" pitchFamily="2" charset="2"/>
              <a:buChar char="q"/>
            </a:pPr>
            <a:r>
              <a:rPr lang="en-US" dirty="0" smtClean="0"/>
              <a:t> End Deactivation</a:t>
            </a:r>
          </a:p>
          <a:p>
            <a:pPr marL="0" indent="0">
              <a:lnSpc>
                <a:spcPct val="125000"/>
              </a:lnSpc>
              <a:buFont typeface="Wingdings" pitchFamily="2" charset="2"/>
              <a:buChar char="q"/>
            </a:pPr>
            <a:r>
              <a:rPr lang="en-US" dirty="0" smtClean="0">
                <a:solidFill>
                  <a:schemeClr val="hlink"/>
                </a:solidFill>
              </a:rPr>
              <a:t> Added Variable Volume Clearance</a:t>
            </a:r>
          </a:p>
          <a:p>
            <a:pPr marL="0" indent="0">
              <a:lnSpc>
                <a:spcPct val="125000"/>
              </a:lnSpc>
              <a:buFont typeface="Wingdings" pitchFamily="2" charset="2"/>
              <a:buChar char="q"/>
            </a:pPr>
            <a:r>
              <a:rPr lang="en-US" dirty="0" smtClean="0">
                <a:solidFill>
                  <a:schemeClr val="hlink"/>
                </a:solidFill>
              </a:rPr>
              <a:t> Added Fixed Volume Clearance Devices</a:t>
            </a:r>
          </a:p>
        </p:txBody>
      </p:sp>
      <p:sp>
        <p:nvSpPr>
          <p:cNvPr id="70661" name="Rectangle 8"/>
          <p:cNvSpPr>
            <a:spLocks noChangeArrowheads="1"/>
          </p:cNvSpPr>
          <p:nvPr/>
        </p:nvSpPr>
        <p:spPr bwMode="auto">
          <a:xfrm>
            <a:off x="5689600" y="736600"/>
            <a:ext cx="3302000" cy="5357813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1800" dirty="0">
                <a:solidFill>
                  <a:schemeClr val="tx1"/>
                </a:solidFill>
              </a:rPr>
              <a:t> Defined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1600" b="0" dirty="0">
                <a:solidFill>
                  <a:schemeClr val="tx1"/>
                </a:solidFill>
              </a:rPr>
              <a:t>Means to allow gas to flow out of the cylinder end during the compression stroke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q"/>
            </a:pPr>
            <a:endParaRPr lang="en-US" b="0" dirty="0">
              <a:solidFill>
                <a:schemeClr val="tx1"/>
              </a:solidFill>
            </a:endParaRPr>
          </a:p>
          <a:p>
            <a:pPr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1800" dirty="0">
                <a:solidFill>
                  <a:schemeClr val="tx1"/>
                </a:solidFill>
              </a:rPr>
              <a:t> Devices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1600" b="0" dirty="0">
                <a:solidFill>
                  <a:schemeClr val="tx1"/>
                </a:solidFill>
              </a:rPr>
              <a:t>Internal Body Ports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1600" b="0" dirty="0">
                <a:solidFill>
                  <a:schemeClr val="tx1"/>
                </a:solidFill>
              </a:rPr>
              <a:t>Suction Valve Unloaders (Finger and Plug-type)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1600" b="0" dirty="0">
                <a:solidFill>
                  <a:schemeClr val="tx1"/>
                </a:solidFill>
              </a:rPr>
              <a:t>Radial Valve Unloaders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1600" b="0" dirty="0">
                <a:solidFill>
                  <a:schemeClr val="tx1"/>
                </a:solidFill>
              </a:rPr>
              <a:t>Valve Assembly Lifter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1600" b="0" dirty="0">
                <a:solidFill>
                  <a:schemeClr val="tx1"/>
                </a:solidFill>
              </a:rPr>
              <a:t>Front Head Plug-type Bypass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q"/>
            </a:pPr>
            <a:endParaRPr lang="en-US" sz="1600" b="0" dirty="0">
              <a:solidFill>
                <a:schemeClr val="tx1"/>
              </a:solidFill>
            </a:endParaRP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q"/>
            </a:pPr>
            <a:endParaRPr lang="en-US" b="0" dirty="0">
              <a:solidFill>
                <a:schemeClr val="tx1"/>
              </a:solidFill>
            </a:endParaRP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q"/>
            </a:pP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7066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368300" y="134938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1800" dirty="0" smtClean="0">
                <a:solidFill>
                  <a:srgbClr val="FF0000"/>
                </a:solidFill>
              </a:rPr>
              <a:t>End Deactivation</a:t>
            </a:r>
            <a:endParaRPr lang="en-US" sz="1800" noProof="1" smtClean="0">
              <a:solidFill>
                <a:srgbClr val="FF0000"/>
              </a:solidFill>
            </a:endParaRPr>
          </a:p>
        </p:txBody>
      </p:sp>
      <p:sp>
        <p:nvSpPr>
          <p:cNvPr id="70663" name="Text Box 13"/>
          <p:cNvSpPr txBox="1">
            <a:spLocks noChangeArrowheads="1"/>
          </p:cNvSpPr>
          <p:nvPr/>
        </p:nvSpPr>
        <p:spPr bwMode="auto">
          <a:xfrm>
            <a:off x="482600" y="1263821"/>
            <a:ext cx="444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tx1"/>
                </a:solidFill>
                <a:sym typeface="Wingdings" pitchFamily="2" charset="2"/>
              </a:rPr>
              <a:t>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939702" y="12699"/>
            <a:ext cx="5061423" cy="69939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200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Quick Review: Devices</a:t>
            </a:r>
            <a:endParaRPr lang="en-US" sz="3200" i="0" spc="50" noProof="1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JF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876829"/>
          </a:xfrm>
          <a:prstGeom prst="rect">
            <a:avLst/>
          </a:prstGeom>
        </p:spPr>
        <p:txBody>
          <a:bodyPr>
            <a:normAutofit fontScale="975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5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Conclusions:</a:t>
            </a:r>
            <a:endParaRPr lang="en-US" sz="5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noFill/>
        </p:spPr>
        <p:txBody>
          <a:bodyPr/>
          <a:lstStyle/>
          <a:p>
            <a:pPr algn="ctr"/>
            <a:fld id="{E4C08048-8748-48B9-9AA0-38AE8AD2A38A}" type="slidenum">
              <a:rPr smtClean="0">
                <a:solidFill>
                  <a:schemeClr val="bg1"/>
                </a:solidFill>
              </a:rPr>
              <a:pPr algn="ctr"/>
              <a:t>110</a:t>
            </a:fld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381" y="1112103"/>
            <a:ext cx="851141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Load Steps have a </a:t>
            </a:r>
            <a:r>
              <a:rPr lang="en-US" sz="2800" u="sng" dirty="0" smtClean="0">
                <a:solidFill>
                  <a:schemeClr val="tx1"/>
                </a:solidFill>
              </a:rPr>
              <a:t>Major Impact</a:t>
            </a:r>
            <a:r>
              <a:rPr lang="en-US" sz="2800" dirty="0" smtClean="0">
                <a:solidFill>
                  <a:schemeClr val="tx1"/>
                </a:solidFill>
              </a:rPr>
              <a:t> on Efficiency and Reliability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Equally Balance Cylinder Loading when Possible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Carefully Consider where Unit will Operate Today, Tomorrow and in the Future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Early Communication (FEED Stage) between OEM, End-User, and Consultants is Key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Set Targets/Design Goal that Realize Limitations and Trade-offs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43925" y="6507890"/>
            <a:ext cx="547472" cy="25391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ALL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84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295400"/>
            <a:ext cx="7110449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352800" y="304800"/>
            <a:ext cx="2514600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End-Users</a:t>
            </a:r>
          </a:p>
          <a:p>
            <a:pPr algn="ctr"/>
            <a:r>
              <a:rPr lang="en-US" sz="2800" b="1" dirty="0" smtClean="0"/>
              <a:t>Consultants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5181600"/>
            <a:ext cx="2514600" cy="9541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Pulsations</a:t>
            </a:r>
          </a:p>
          <a:p>
            <a:pPr algn="ctr"/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Vibrations</a:t>
            </a:r>
            <a:endParaRPr lang="en-US" sz="28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4600" y="5105400"/>
            <a:ext cx="2514600" cy="9541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OEMs</a:t>
            </a:r>
            <a:br>
              <a:rPr lang="en-US" sz="2800" b="1" dirty="0" smtClean="0"/>
            </a:br>
            <a:r>
              <a:rPr lang="en-US" sz="2800" b="1" dirty="0" smtClean="0"/>
              <a:t>Torsionals</a:t>
            </a:r>
            <a:endParaRPr lang="en-US" sz="2800" b="1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noFill/>
        </p:spPr>
        <p:txBody>
          <a:bodyPr/>
          <a:lstStyle/>
          <a:p>
            <a:pPr algn="ctr"/>
            <a:fld id="{E4C08048-8748-48B9-9AA0-38AE8AD2A38A}" type="slidenum">
              <a:rPr smtClean="0">
                <a:solidFill>
                  <a:schemeClr val="bg1"/>
                </a:solidFill>
              </a:rPr>
              <a:pPr algn="ctr"/>
              <a:t>111</a:t>
            </a:fld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8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4C08048-8748-48B9-9AA0-38AE8AD2A38A}" type="slidenum">
              <a:rPr smtClean="0"/>
              <a:pPr/>
              <a:t>112</a:t>
            </a:fld>
            <a:endParaRPr lang="en-US" dirty="0" smtClean="0"/>
          </a:p>
        </p:txBody>
      </p:sp>
      <p:sp>
        <p:nvSpPr>
          <p:cNvPr id="107525" name="Text Box 18"/>
          <p:cNvSpPr txBox="1">
            <a:spLocks noChangeArrowheads="1"/>
          </p:cNvSpPr>
          <p:nvPr/>
        </p:nvSpPr>
        <p:spPr bwMode="auto">
          <a:xfrm>
            <a:off x="1769207" y="450180"/>
            <a:ext cx="5446644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b" anchorCtr="1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72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Questions</a:t>
            </a:r>
            <a:endParaRPr lang="en-US" sz="72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7" name="Picture 3" descr="C:\Users\dhickman\AppData\Local\Microsoft\Windows\Temporary Internet Files\Content.IE5\KTP1ZBLB\MC900431512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77" y="135945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dhickman\AppData\Local\Microsoft\Windows\Temporary Internet Files\Content.IE5\LILCEA2X\MP900439536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45" y="1949615"/>
            <a:ext cx="7692142" cy="41398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dhickman\AppData\Local\Microsoft\Windows\Temporary Internet Files\Content.IE5\KTP1ZBLB\MC900431512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255" y="120815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00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311" y="590550"/>
            <a:ext cx="3044472" cy="5211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2706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2DF71A5-F64D-43DF-892C-32517A7A72A6}" type="slidenum">
              <a:rPr smtClean="0"/>
              <a:pPr/>
              <a:t>12</a:t>
            </a:fld>
            <a:endParaRPr lang="en-US" dirty="0" smtClean="0"/>
          </a:p>
        </p:txBody>
      </p:sp>
      <p:sp>
        <p:nvSpPr>
          <p:cNvPr id="7270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5900" y="101600"/>
            <a:ext cx="4876800" cy="4889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1800" dirty="0" smtClean="0">
                <a:solidFill>
                  <a:srgbClr val="FF0000"/>
                </a:solidFill>
              </a:rPr>
              <a:t>End Deactivation</a:t>
            </a:r>
            <a:endParaRPr lang="en-US" sz="1800" noProof="1" smtClean="0">
              <a:solidFill>
                <a:srgbClr val="FF0000"/>
              </a:solidFill>
            </a:endParaRP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5495925" y="100013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noProof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4991100" y="342900"/>
            <a:ext cx="2552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noProof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4152900" y="1295400"/>
            <a:ext cx="4127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noProof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2711" name="Rectangle 32"/>
          <p:cNvSpPr>
            <a:spLocks noChangeArrowheads="1"/>
          </p:cNvSpPr>
          <p:nvPr/>
        </p:nvSpPr>
        <p:spPr bwMode="auto">
          <a:xfrm>
            <a:off x="4597400" y="101600"/>
            <a:ext cx="41021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sz="1800" i="1" dirty="0">
                <a:solidFill>
                  <a:schemeClr val="tx2"/>
                </a:solidFill>
              </a:rPr>
              <a:t>Finger-type Valve Unloaders</a:t>
            </a:r>
            <a:endParaRPr lang="en-US" sz="1800" i="1" noProof="1">
              <a:solidFill>
                <a:schemeClr val="tx2"/>
              </a:solidFill>
            </a:endParaRPr>
          </a:p>
        </p:txBody>
      </p:sp>
      <p:sp>
        <p:nvSpPr>
          <p:cNvPr id="72712" name="Rectangle 33"/>
          <p:cNvSpPr>
            <a:spLocks noChangeArrowheads="1"/>
          </p:cNvSpPr>
          <p:nvPr/>
        </p:nvSpPr>
        <p:spPr bwMode="auto">
          <a:xfrm>
            <a:off x="0" y="2862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72714" name="Text Box 36"/>
          <p:cNvSpPr txBox="1">
            <a:spLocks noChangeArrowheads="1"/>
          </p:cNvSpPr>
          <p:nvPr/>
        </p:nvSpPr>
        <p:spPr bwMode="auto">
          <a:xfrm>
            <a:off x="966119" y="5827865"/>
            <a:ext cx="246490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i="1" dirty="0">
                <a:solidFill>
                  <a:schemeClr val="tx1"/>
                </a:solidFill>
              </a:rPr>
              <a:t>Image Courtesy of Hoerbiger Corp.</a:t>
            </a:r>
            <a:endParaRPr lang="en-US" sz="900" i="1" noProof="1">
              <a:solidFill>
                <a:schemeClr val="tx1"/>
              </a:solidFill>
            </a:endParaRPr>
          </a:p>
        </p:txBody>
      </p:sp>
      <p:sp>
        <p:nvSpPr>
          <p:cNvPr id="72738" name="Rectangle 99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4737100" y="723900"/>
            <a:ext cx="4241800" cy="50466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Wingdings" pitchFamily="2" charset="2"/>
              <a:buChar char="q"/>
            </a:pPr>
            <a:r>
              <a:rPr lang="en-US" dirty="0" smtClean="0"/>
              <a:t> What is it?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Plunger with fingers attached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Fits into the seat of the valve</a:t>
            </a:r>
          </a:p>
          <a:p>
            <a:pPr lvl="1">
              <a:buFont typeface="Wingdings" pitchFamily="2" charset="2"/>
              <a:buChar char="q"/>
            </a:pPr>
            <a:endParaRPr lang="en-US" sz="1400" dirty="0" smtClean="0"/>
          </a:p>
          <a:p>
            <a:pPr marL="0" indent="0">
              <a:buFont typeface="Wingdings" pitchFamily="2" charset="2"/>
              <a:buChar char="q"/>
            </a:pPr>
            <a:r>
              <a:rPr lang="en-US" dirty="0" smtClean="0"/>
              <a:t> What does the device do?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Depresses the valve plates (deactivating the cylinder end)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Allows gas to pass through the valves during the compression event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Gas passes back onto the inlet passage</a:t>
            </a:r>
          </a:p>
          <a:p>
            <a:pPr marL="457200" lvl="1" indent="0">
              <a:buNone/>
            </a:pPr>
            <a:endParaRPr lang="en-US" sz="1400" dirty="0" smtClean="0"/>
          </a:p>
          <a:p>
            <a:pPr marL="0" indent="0">
              <a:buFont typeface="Wingdings" pitchFamily="2" charset="2"/>
              <a:buChar char="q"/>
            </a:pPr>
            <a:r>
              <a:rPr lang="en-US" dirty="0" smtClean="0"/>
              <a:t> Where is it installed?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Over suction valves (head or crank end)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JF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577431A-68A4-435A-B5EB-28C32D8398CD}" type="slidenum">
              <a:rPr smtClean="0"/>
              <a:pPr/>
              <a:t>13</a:t>
            </a:fld>
            <a:endParaRPr lang="en-US" dirty="0" smtClean="0"/>
          </a:p>
        </p:txBody>
      </p:sp>
      <p:sp>
        <p:nvSpPr>
          <p:cNvPr id="73731" name="Rectangle 64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4737100" y="685800"/>
            <a:ext cx="4241800" cy="50466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Wingdings" pitchFamily="2" charset="2"/>
              <a:buChar char="q"/>
            </a:pPr>
            <a:r>
              <a:rPr lang="en-US" dirty="0" smtClean="0"/>
              <a:t> What is it?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Shaft with a plug attached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Partial valve with a hole in the center</a:t>
            </a:r>
          </a:p>
          <a:p>
            <a:pPr lvl="1">
              <a:buFont typeface="Wingdings" pitchFamily="2" charset="2"/>
              <a:buChar char="q"/>
            </a:pPr>
            <a:endParaRPr lang="en-US" sz="1400" dirty="0" smtClean="0"/>
          </a:p>
          <a:p>
            <a:pPr marL="0" indent="0">
              <a:buFont typeface="Wingdings" pitchFamily="2" charset="2"/>
              <a:buChar char="q"/>
            </a:pPr>
            <a:r>
              <a:rPr lang="en-US" dirty="0" smtClean="0"/>
              <a:t> What does the device do?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Deactivates the cylinder end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Allows gas to pass through the hole in the valve during the compression event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Gas passes back into the inlet passage</a:t>
            </a:r>
          </a:p>
          <a:p>
            <a:pPr marL="457200" lvl="1" indent="0">
              <a:buNone/>
            </a:pPr>
            <a:endParaRPr lang="en-US" sz="1400" dirty="0" smtClean="0"/>
          </a:p>
          <a:p>
            <a:pPr marL="0" indent="0">
              <a:buFont typeface="Wingdings" pitchFamily="2" charset="2"/>
              <a:buChar char="q"/>
            </a:pPr>
            <a:r>
              <a:rPr lang="en-US" dirty="0" smtClean="0"/>
              <a:t> Where is it installed?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Over suction valves (head or crank end)</a:t>
            </a:r>
          </a:p>
          <a:p>
            <a:pPr lvl="1">
              <a:buFont typeface="Wingdings" pitchFamily="2" charset="2"/>
              <a:buNone/>
            </a:pPr>
            <a:endParaRPr lang="en-US" dirty="0" smtClean="0"/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5900" y="101600"/>
            <a:ext cx="4876800" cy="4889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1800" dirty="0" smtClean="0">
                <a:solidFill>
                  <a:srgbClr val="FF0000"/>
                </a:solidFill>
              </a:rPr>
              <a:t>End Deactivation</a:t>
            </a:r>
            <a:endParaRPr lang="en-US" sz="1800" noProof="1" smtClean="0">
              <a:solidFill>
                <a:srgbClr val="FF0000"/>
              </a:solidFill>
            </a:endParaRPr>
          </a:p>
        </p:txBody>
      </p:sp>
      <p:sp>
        <p:nvSpPr>
          <p:cNvPr id="73733" name="Rectangle 7"/>
          <p:cNvSpPr>
            <a:spLocks noChangeArrowheads="1"/>
          </p:cNvSpPr>
          <p:nvPr/>
        </p:nvSpPr>
        <p:spPr bwMode="auto">
          <a:xfrm>
            <a:off x="4597400" y="101600"/>
            <a:ext cx="41021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sz="1800" i="1" dirty="0">
                <a:solidFill>
                  <a:schemeClr val="tx2"/>
                </a:solidFill>
              </a:rPr>
              <a:t>Plug-type Valve Unloaders</a:t>
            </a:r>
            <a:endParaRPr lang="en-US" sz="1800" i="1" noProof="1">
              <a:solidFill>
                <a:schemeClr val="tx2"/>
              </a:solidFill>
            </a:endParaRPr>
          </a:p>
        </p:txBody>
      </p:sp>
      <p:sp>
        <p:nvSpPr>
          <p:cNvPr id="73734" name="Rectangle 8"/>
          <p:cNvSpPr>
            <a:spLocks noChangeArrowheads="1"/>
          </p:cNvSpPr>
          <p:nvPr/>
        </p:nvSpPr>
        <p:spPr bwMode="auto">
          <a:xfrm>
            <a:off x="0" y="2862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73735" name="Text Box 10"/>
          <p:cNvSpPr txBox="1">
            <a:spLocks noChangeArrowheads="1"/>
          </p:cNvSpPr>
          <p:nvPr/>
        </p:nvSpPr>
        <p:spPr bwMode="auto">
          <a:xfrm>
            <a:off x="1231157" y="5828760"/>
            <a:ext cx="24257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i="1" dirty="0" smtClean="0">
                <a:solidFill>
                  <a:schemeClr val="tx1"/>
                </a:solidFill>
              </a:rPr>
              <a:t>Images </a:t>
            </a:r>
            <a:r>
              <a:rPr lang="en-US" sz="900" i="1" dirty="0">
                <a:solidFill>
                  <a:schemeClr val="tx1"/>
                </a:solidFill>
              </a:rPr>
              <a:t>Courtesy of ACI Services, Inc.</a:t>
            </a:r>
            <a:endParaRPr lang="en-US" sz="900" i="1" baseline="30000" noProof="1">
              <a:solidFill>
                <a:schemeClr val="tx1"/>
              </a:solidFill>
            </a:endParaRPr>
          </a:p>
        </p:txBody>
      </p:sp>
      <p:sp>
        <p:nvSpPr>
          <p:cNvPr id="73761" name="Text Box 98"/>
          <p:cNvSpPr txBox="1">
            <a:spLocks noChangeArrowheads="1"/>
          </p:cNvSpPr>
          <p:nvPr/>
        </p:nvSpPr>
        <p:spPr bwMode="auto">
          <a:xfrm>
            <a:off x="442913" y="4125913"/>
            <a:ext cx="1693862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OPEN</a:t>
            </a:r>
          </a:p>
          <a:p>
            <a:pPr algn="ctr">
              <a:spcBef>
                <a:spcPct val="50000"/>
              </a:spcBef>
            </a:pPr>
            <a:r>
              <a:rPr lang="en-US" dirty="0"/>
              <a:t>Gas flows</a:t>
            </a:r>
            <a:br>
              <a:rPr lang="en-US" dirty="0"/>
            </a:br>
            <a:r>
              <a:rPr lang="en-US" dirty="0"/>
              <a:t>around valves</a:t>
            </a:r>
          </a:p>
        </p:txBody>
      </p:sp>
      <p:sp>
        <p:nvSpPr>
          <p:cNvPr id="73762" name="Text Box 99"/>
          <p:cNvSpPr txBox="1">
            <a:spLocks noChangeArrowheads="1"/>
          </p:cNvSpPr>
          <p:nvPr/>
        </p:nvSpPr>
        <p:spPr bwMode="auto">
          <a:xfrm>
            <a:off x="2730500" y="4086225"/>
            <a:ext cx="17526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CLOSED</a:t>
            </a:r>
          </a:p>
          <a:p>
            <a:pPr algn="ctr">
              <a:spcBef>
                <a:spcPct val="50000"/>
              </a:spcBef>
            </a:pPr>
            <a:r>
              <a:rPr lang="en-US" dirty="0"/>
              <a:t>Gas flows</a:t>
            </a:r>
            <a:br>
              <a:rPr lang="en-US" dirty="0"/>
            </a:br>
            <a:r>
              <a:rPr lang="en-US" dirty="0"/>
              <a:t>through valves</a:t>
            </a: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413" y="788988"/>
            <a:ext cx="2276475" cy="3314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7" name="Straight Arrow Connector 46"/>
          <p:cNvCxnSpPr/>
          <p:nvPr/>
        </p:nvCxnSpPr>
        <p:spPr bwMode="auto">
          <a:xfrm rot="16200000" flipH="1">
            <a:off x="680036" y="2839250"/>
            <a:ext cx="322730" cy="299677"/>
          </a:xfrm>
          <a:prstGeom prst="straightConnector1">
            <a:avLst/>
          </a:prstGeom>
          <a:noFill/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triangle" w="med" len="med"/>
            <a:tailEnd type="triangle" w="med" len="med"/>
          </a:ln>
          <a:effectLst>
            <a:glow rad="101600">
              <a:schemeClr val="accent2">
                <a:lumMod val="75000"/>
                <a:alpha val="60000"/>
              </a:schemeClr>
            </a:glow>
          </a:effectLst>
        </p:spPr>
      </p:cxnSp>
      <p:cxnSp>
        <p:nvCxnSpPr>
          <p:cNvPr id="52" name="Straight Arrow Connector 51"/>
          <p:cNvCxnSpPr/>
          <p:nvPr/>
        </p:nvCxnSpPr>
        <p:spPr bwMode="auto">
          <a:xfrm rot="10800000" flipV="1">
            <a:off x="1390812" y="3088982"/>
            <a:ext cx="491776" cy="84524"/>
          </a:xfrm>
          <a:prstGeom prst="straightConnector1">
            <a:avLst/>
          </a:prstGeom>
          <a:noFill/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triangle" w="med" len="med"/>
            <a:tailEnd type="triangle" w="med" len="med"/>
          </a:ln>
          <a:effectLst>
            <a:glow rad="101600">
              <a:schemeClr val="accent2">
                <a:lumMod val="75000"/>
                <a:alpha val="60000"/>
              </a:schemeClr>
            </a:glow>
          </a:effectLst>
        </p:spPr>
      </p:cxnSp>
      <p:cxnSp>
        <p:nvCxnSpPr>
          <p:cNvPr id="58" name="Straight Arrow Connector 57"/>
          <p:cNvCxnSpPr/>
          <p:nvPr/>
        </p:nvCxnSpPr>
        <p:spPr bwMode="auto">
          <a:xfrm rot="16200000" flipH="1">
            <a:off x="968190" y="3642234"/>
            <a:ext cx="614720" cy="153679"/>
          </a:xfrm>
          <a:prstGeom prst="straightConnector1">
            <a:avLst/>
          </a:prstGeom>
          <a:noFill/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triangle" w="med" len="med"/>
            <a:tailEnd type="triangle" w="med" len="med"/>
          </a:ln>
          <a:effectLst>
            <a:glow rad="101600">
              <a:schemeClr val="accent2">
                <a:lumMod val="75000"/>
                <a:alpha val="60000"/>
              </a:schemeClr>
            </a:glow>
          </a:effectLst>
        </p:spPr>
      </p:cxnSp>
      <p:cxnSp>
        <p:nvCxnSpPr>
          <p:cNvPr id="65" name="Straight Arrow Connector 64"/>
          <p:cNvCxnSpPr/>
          <p:nvPr/>
        </p:nvCxnSpPr>
        <p:spPr bwMode="auto">
          <a:xfrm>
            <a:off x="268941" y="2789303"/>
            <a:ext cx="368833" cy="23052"/>
          </a:xfrm>
          <a:prstGeom prst="straightConnector1">
            <a:avLst/>
          </a:prstGeom>
          <a:noFill/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triangle" w="med" len="med"/>
            <a:tailEnd type="triangle" w="med" len="med"/>
          </a:ln>
          <a:effectLst>
            <a:glow rad="101600">
              <a:schemeClr val="accent2">
                <a:lumMod val="75000"/>
                <a:alpha val="60000"/>
              </a:schemeClr>
            </a:glow>
          </a:effectLst>
        </p:spPr>
      </p:cxnSp>
      <p:cxnSp>
        <p:nvCxnSpPr>
          <p:cNvPr id="67" name="Straight Arrow Connector 66"/>
          <p:cNvCxnSpPr/>
          <p:nvPr/>
        </p:nvCxnSpPr>
        <p:spPr bwMode="auto">
          <a:xfrm rot="10800000" flipV="1">
            <a:off x="1928692" y="3035191"/>
            <a:ext cx="376518" cy="23053"/>
          </a:xfrm>
          <a:prstGeom prst="straightConnector1">
            <a:avLst/>
          </a:prstGeom>
          <a:noFill/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triangle" w="med" len="med"/>
            <a:tailEnd type="triangle" w="med" len="med"/>
          </a:ln>
          <a:effectLst>
            <a:glow rad="101600">
              <a:schemeClr val="accent2">
                <a:lumMod val="75000"/>
                <a:alpha val="60000"/>
              </a:schemeClr>
            </a:glow>
          </a:effectLst>
        </p:spPr>
      </p:cxnSp>
      <p:cxnSp>
        <p:nvCxnSpPr>
          <p:cNvPr id="72" name="Straight Arrow Connector 71"/>
          <p:cNvCxnSpPr/>
          <p:nvPr/>
        </p:nvCxnSpPr>
        <p:spPr bwMode="auto">
          <a:xfrm rot="5400000">
            <a:off x="705653" y="3672971"/>
            <a:ext cx="646741" cy="106295"/>
          </a:xfrm>
          <a:prstGeom prst="straightConnector1">
            <a:avLst/>
          </a:prstGeom>
          <a:noFill/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triangle" w="med" len="med"/>
            <a:tailEnd type="triangle" w="med" len="med"/>
          </a:ln>
          <a:effectLst>
            <a:glow rad="101600">
              <a:schemeClr val="accent2">
                <a:lumMod val="75000"/>
                <a:alpha val="60000"/>
              </a:schemeClr>
            </a:glow>
          </a:effectLst>
        </p:spPr>
      </p:cxnSp>
      <p:pic>
        <p:nvPicPr>
          <p:cNvPr id="7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01888" y="792163"/>
            <a:ext cx="2252662" cy="330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5" name="Straight Arrow Connector 74"/>
          <p:cNvCxnSpPr/>
          <p:nvPr/>
        </p:nvCxnSpPr>
        <p:spPr bwMode="auto">
          <a:xfrm>
            <a:off x="2599427" y="2720197"/>
            <a:ext cx="363081" cy="97234"/>
          </a:xfrm>
          <a:prstGeom prst="straightConnector1">
            <a:avLst/>
          </a:prstGeom>
          <a:noFill/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>
            <a:glow rad="101600">
              <a:schemeClr val="accent2">
                <a:lumMod val="75000"/>
                <a:alpha val="60000"/>
              </a:schemeClr>
            </a:glow>
          </a:effectLst>
        </p:spPr>
      </p:cxnSp>
      <p:cxnSp>
        <p:nvCxnSpPr>
          <p:cNvPr id="76" name="Straight Arrow Connector 75"/>
          <p:cNvCxnSpPr/>
          <p:nvPr/>
        </p:nvCxnSpPr>
        <p:spPr bwMode="auto">
          <a:xfrm rot="5400000">
            <a:off x="2949392" y="3074894"/>
            <a:ext cx="322725" cy="2"/>
          </a:xfrm>
          <a:prstGeom prst="straightConnector1">
            <a:avLst/>
          </a:prstGeom>
          <a:noFill/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>
            <a:glow rad="101600">
              <a:schemeClr val="accent2">
                <a:lumMod val="75000"/>
                <a:alpha val="60000"/>
              </a:schemeClr>
            </a:glow>
          </a:effectLst>
        </p:spPr>
      </p:cxnSp>
      <p:cxnSp>
        <p:nvCxnSpPr>
          <p:cNvPr id="79" name="Straight Arrow Connector 78"/>
          <p:cNvCxnSpPr/>
          <p:nvPr/>
        </p:nvCxnSpPr>
        <p:spPr bwMode="auto">
          <a:xfrm rot="5400000">
            <a:off x="2940428" y="3801037"/>
            <a:ext cx="322725" cy="2"/>
          </a:xfrm>
          <a:prstGeom prst="straightConnector1">
            <a:avLst/>
          </a:prstGeom>
          <a:noFill/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>
            <a:glow rad="101600">
              <a:schemeClr val="accent2">
                <a:lumMod val="75000"/>
                <a:alpha val="60000"/>
              </a:schemeClr>
            </a:glow>
          </a:effectLst>
        </p:spPr>
      </p:cxnSp>
      <p:cxnSp>
        <p:nvCxnSpPr>
          <p:cNvPr id="80" name="Straight Arrow Connector 79"/>
          <p:cNvCxnSpPr/>
          <p:nvPr/>
        </p:nvCxnSpPr>
        <p:spPr bwMode="auto">
          <a:xfrm rot="5400000">
            <a:off x="3567957" y="3944472"/>
            <a:ext cx="322725" cy="2"/>
          </a:xfrm>
          <a:prstGeom prst="straightConnector1">
            <a:avLst/>
          </a:prstGeom>
          <a:noFill/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>
            <a:glow rad="101600">
              <a:schemeClr val="accent2">
                <a:lumMod val="75000"/>
                <a:alpha val="60000"/>
              </a:schemeClr>
            </a:glow>
          </a:effectLst>
        </p:spPr>
      </p:cxnSp>
      <p:cxnSp>
        <p:nvCxnSpPr>
          <p:cNvPr id="81" name="Straight Arrow Connector 80"/>
          <p:cNvCxnSpPr/>
          <p:nvPr/>
        </p:nvCxnSpPr>
        <p:spPr bwMode="auto">
          <a:xfrm rot="5400000">
            <a:off x="3612780" y="3236259"/>
            <a:ext cx="322725" cy="2"/>
          </a:xfrm>
          <a:prstGeom prst="straightConnector1">
            <a:avLst/>
          </a:prstGeom>
          <a:noFill/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>
            <a:glow rad="101600">
              <a:schemeClr val="accent2">
                <a:lumMod val="75000"/>
                <a:alpha val="60000"/>
              </a:schemeClr>
            </a:glow>
          </a:effectLst>
        </p:spPr>
      </p:cxnSp>
      <p:cxnSp>
        <p:nvCxnSpPr>
          <p:cNvPr id="82" name="Straight Arrow Connector 81"/>
          <p:cNvCxnSpPr/>
          <p:nvPr/>
        </p:nvCxnSpPr>
        <p:spPr bwMode="auto">
          <a:xfrm rot="10800000" flipV="1">
            <a:off x="3925287" y="3019245"/>
            <a:ext cx="491439" cy="43444"/>
          </a:xfrm>
          <a:prstGeom prst="straightConnector1">
            <a:avLst/>
          </a:prstGeom>
          <a:noFill/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>
            <a:glow rad="101600">
              <a:schemeClr val="accent2">
                <a:lumMod val="75000"/>
                <a:alpha val="60000"/>
              </a:schemeClr>
            </a:glow>
          </a:effectLst>
        </p:spPr>
      </p:cxnSp>
      <p:sp>
        <p:nvSpPr>
          <p:cNvPr id="24" name="TextBox 23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JF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79" name="Rectangle 117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4737100" y="660400"/>
            <a:ext cx="4241800" cy="50466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Wingdings" pitchFamily="2" charset="2"/>
              <a:buChar char="q"/>
            </a:pPr>
            <a:r>
              <a:rPr lang="en-US" dirty="0" smtClean="0"/>
              <a:t> What is it?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Poppet valve assembly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Guard which holds the poppets connected to an actuator assembly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Cylindrical seat for poppets</a:t>
            </a:r>
          </a:p>
          <a:p>
            <a:pPr lvl="1">
              <a:buFont typeface="Wingdings" pitchFamily="2" charset="2"/>
              <a:buChar char="q"/>
            </a:pPr>
            <a:endParaRPr lang="en-US" sz="1400" dirty="0" smtClean="0"/>
          </a:p>
          <a:p>
            <a:pPr marL="0" indent="0">
              <a:buFont typeface="Wingdings" pitchFamily="2" charset="2"/>
              <a:buChar char="q"/>
            </a:pPr>
            <a:r>
              <a:rPr lang="en-US" dirty="0" smtClean="0"/>
              <a:t> What does the device do?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Deactivates the cylinder end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Allows gas to flow through seat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Gas flows back into inlet passage</a:t>
            </a:r>
          </a:p>
          <a:p>
            <a:pPr lvl="1">
              <a:buFont typeface="Wingdings" pitchFamily="2" charset="2"/>
              <a:buNone/>
            </a:pPr>
            <a:endParaRPr lang="en-US" sz="1400" dirty="0" smtClean="0"/>
          </a:p>
          <a:p>
            <a:pPr marL="0" indent="0">
              <a:buFont typeface="Wingdings" pitchFamily="2" charset="2"/>
              <a:buChar char="q"/>
            </a:pPr>
            <a:r>
              <a:rPr lang="en-US" dirty="0" smtClean="0"/>
              <a:t> Where is it installed?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Suction valves (head end or crank end)</a:t>
            </a:r>
          </a:p>
          <a:p>
            <a:pPr lvl="1">
              <a:buFont typeface="Wingdings" pitchFamily="2" charset="2"/>
              <a:buNone/>
            </a:pPr>
            <a:endParaRPr lang="en-US" dirty="0" smtClean="0"/>
          </a:p>
        </p:txBody>
      </p:sp>
      <p:sp>
        <p:nvSpPr>
          <p:cNvPr id="74754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F7D4401-68AE-45B6-AD4C-71A445849BB5}" type="slidenum">
              <a:rPr smtClean="0"/>
              <a:pPr/>
              <a:t>14</a:t>
            </a:fld>
            <a:endParaRPr lang="en-US" dirty="0" smtClean="0"/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5900" y="101600"/>
            <a:ext cx="4876800" cy="4889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1800" dirty="0" smtClean="0">
                <a:solidFill>
                  <a:srgbClr val="FF0000"/>
                </a:solidFill>
              </a:rPr>
              <a:t>End Deactivation</a:t>
            </a:r>
            <a:endParaRPr lang="en-US" sz="1800" noProof="1" smtClean="0">
              <a:solidFill>
                <a:srgbClr val="FF0000"/>
              </a:solidFill>
            </a:endParaRPr>
          </a:p>
        </p:txBody>
      </p:sp>
      <p:sp>
        <p:nvSpPr>
          <p:cNvPr id="74756" name="Text Box 31"/>
          <p:cNvSpPr txBox="1">
            <a:spLocks noChangeArrowheads="1"/>
          </p:cNvSpPr>
          <p:nvPr/>
        </p:nvSpPr>
        <p:spPr bwMode="auto">
          <a:xfrm>
            <a:off x="1150920" y="5798503"/>
            <a:ext cx="245796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i="1" dirty="0">
                <a:solidFill>
                  <a:schemeClr val="tx1"/>
                </a:solidFill>
              </a:rPr>
              <a:t>Images Courtesy of </a:t>
            </a:r>
            <a:r>
              <a:rPr lang="en-US" sz="900" i="1" dirty="0" smtClean="0">
                <a:solidFill>
                  <a:schemeClr val="tx1"/>
                </a:solidFill>
              </a:rPr>
              <a:t>ACI Services, Inc.</a:t>
            </a:r>
            <a:endParaRPr lang="en-US" sz="900" i="1" noProof="1">
              <a:solidFill>
                <a:schemeClr val="tx1"/>
              </a:solidFill>
            </a:endParaRPr>
          </a:p>
        </p:txBody>
      </p:sp>
      <p:sp>
        <p:nvSpPr>
          <p:cNvPr id="74757" name="Rectangle 32"/>
          <p:cNvSpPr>
            <a:spLocks noChangeArrowheads="1"/>
          </p:cNvSpPr>
          <p:nvPr/>
        </p:nvSpPr>
        <p:spPr bwMode="auto">
          <a:xfrm>
            <a:off x="4597400" y="101600"/>
            <a:ext cx="41021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sz="1800" i="1" dirty="0">
                <a:solidFill>
                  <a:schemeClr val="tx2"/>
                </a:solidFill>
              </a:rPr>
              <a:t>Radial Poppet Unloaders</a:t>
            </a:r>
            <a:endParaRPr lang="en-US" sz="1800" i="1" noProof="1">
              <a:solidFill>
                <a:schemeClr val="tx2"/>
              </a:solidFill>
            </a:endParaRPr>
          </a:p>
        </p:txBody>
      </p:sp>
      <p:sp>
        <p:nvSpPr>
          <p:cNvPr id="74758" name="Rectangle 33"/>
          <p:cNvSpPr>
            <a:spLocks noChangeArrowheads="1"/>
          </p:cNvSpPr>
          <p:nvPr/>
        </p:nvSpPr>
        <p:spPr bwMode="auto">
          <a:xfrm>
            <a:off x="0" y="2862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76861" name="Picture 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617" y="763483"/>
            <a:ext cx="1836606" cy="23067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6862" name="Picture 6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929" y="3114956"/>
            <a:ext cx="1842445" cy="23067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19566" y="757543"/>
            <a:ext cx="2701273" cy="4130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JF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D5DF034-A9E0-4315-93D5-CC5A60CF4188}" type="slidenum">
              <a:rPr smtClean="0"/>
              <a:pPr/>
              <a:t>15</a:t>
            </a:fld>
            <a:endParaRPr lang="en-US" dirty="0" smtClean="0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5900" y="101600"/>
            <a:ext cx="4876800" cy="4889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1800" dirty="0" smtClean="0">
                <a:solidFill>
                  <a:srgbClr val="FF0000"/>
                </a:solidFill>
              </a:rPr>
              <a:t>End Deactivation</a:t>
            </a:r>
            <a:endParaRPr lang="en-US" sz="1800" noProof="1" smtClean="0">
              <a:solidFill>
                <a:srgbClr val="FF0000"/>
              </a:solidFill>
            </a:endParaRPr>
          </a:p>
        </p:txBody>
      </p:sp>
      <p:sp>
        <p:nvSpPr>
          <p:cNvPr id="76804" name="Text Box 31"/>
          <p:cNvSpPr txBox="1">
            <a:spLocks noChangeArrowheads="1"/>
          </p:cNvSpPr>
          <p:nvPr/>
        </p:nvSpPr>
        <p:spPr bwMode="auto">
          <a:xfrm>
            <a:off x="866370" y="5826125"/>
            <a:ext cx="246420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i="1" dirty="0">
                <a:solidFill>
                  <a:schemeClr val="tx1"/>
                </a:solidFill>
              </a:rPr>
              <a:t>Images Courtesy of ACI Services, Inc.</a:t>
            </a:r>
            <a:endParaRPr lang="en-US" sz="900" i="1" noProof="1">
              <a:solidFill>
                <a:schemeClr val="tx1"/>
              </a:solidFill>
            </a:endParaRPr>
          </a:p>
        </p:txBody>
      </p:sp>
      <p:sp>
        <p:nvSpPr>
          <p:cNvPr id="76805" name="Rectangle 32"/>
          <p:cNvSpPr>
            <a:spLocks noChangeArrowheads="1"/>
          </p:cNvSpPr>
          <p:nvPr/>
        </p:nvSpPr>
        <p:spPr bwMode="auto">
          <a:xfrm>
            <a:off x="4597400" y="101600"/>
            <a:ext cx="41021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sz="1800" i="1" dirty="0">
                <a:solidFill>
                  <a:schemeClr val="tx2"/>
                </a:solidFill>
              </a:rPr>
              <a:t>Front  Head Plug-type Bypass</a:t>
            </a:r>
            <a:endParaRPr lang="en-US" sz="1800" i="1" noProof="1">
              <a:solidFill>
                <a:schemeClr val="tx2"/>
              </a:solidFill>
            </a:endParaRPr>
          </a:p>
        </p:txBody>
      </p:sp>
      <p:sp>
        <p:nvSpPr>
          <p:cNvPr id="76806" name="Rectangle 33"/>
          <p:cNvSpPr>
            <a:spLocks noChangeArrowheads="1"/>
          </p:cNvSpPr>
          <p:nvPr/>
        </p:nvSpPr>
        <p:spPr bwMode="auto">
          <a:xfrm>
            <a:off x="0" y="2862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76828" name="Rectangle 115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4737100" y="723900"/>
            <a:ext cx="4241800" cy="50466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Wingdings" pitchFamily="2" charset="2"/>
              <a:buChar char="q"/>
            </a:pPr>
            <a:r>
              <a:rPr lang="en-US" dirty="0" smtClean="0"/>
              <a:t> What is it?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Front end head with a bypass plug and actuator assembly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External piping to inlet passageways</a:t>
            </a:r>
          </a:p>
          <a:p>
            <a:pPr lvl="1">
              <a:buFont typeface="Wingdings" pitchFamily="2" charset="2"/>
              <a:buChar char="q"/>
            </a:pPr>
            <a:endParaRPr lang="en-US" sz="1400" dirty="0" smtClean="0"/>
          </a:p>
          <a:p>
            <a:pPr marL="0" indent="0">
              <a:buFont typeface="Wingdings" pitchFamily="2" charset="2"/>
              <a:buChar char="q"/>
            </a:pPr>
            <a:r>
              <a:rPr lang="en-US" dirty="0" smtClean="0"/>
              <a:t> What does the device do?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Deactivates the cylinder end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Allows gas to flow through the bypass plug to the bottle or suction valve</a:t>
            </a:r>
          </a:p>
          <a:p>
            <a:pPr marL="457200" lvl="1" indent="0">
              <a:buNone/>
            </a:pPr>
            <a:endParaRPr lang="en-US" sz="1400" dirty="0" smtClean="0"/>
          </a:p>
          <a:p>
            <a:pPr marL="0" indent="0">
              <a:buFont typeface="Wingdings" pitchFamily="2" charset="2"/>
              <a:buChar char="q"/>
            </a:pPr>
            <a:r>
              <a:rPr lang="en-US" dirty="0" smtClean="0"/>
              <a:t> Where is it installed?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Cylinder Head End Head</a:t>
            </a:r>
          </a:p>
          <a:p>
            <a:pPr marL="0" indent="0">
              <a:buFont typeface="Wingdings" pitchFamily="2" charset="2"/>
              <a:buChar char="q"/>
            </a:pPr>
            <a:endParaRPr lang="en-US" dirty="0" smtClean="0"/>
          </a:p>
        </p:txBody>
      </p:sp>
      <p:pic>
        <p:nvPicPr>
          <p:cNvPr id="78910" name="Picture 6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050" y="2341142"/>
            <a:ext cx="3287713" cy="3302523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2455" name="Picture 39" descr="Simplex Head End Bypass"/>
          <p:cNvPicPr>
            <a:picLocks noChangeAspect="1" noChangeArrowheads="1"/>
          </p:cNvPicPr>
          <p:nvPr/>
        </p:nvPicPr>
        <p:blipFill>
          <a:blip r:embed="rId4" cstate="print">
            <a:lum bright="12000"/>
          </a:blip>
          <a:srcRect l="27162" t="14862" r="20872" b="3075"/>
          <a:stretch>
            <a:fillRect/>
          </a:stretch>
        </p:blipFill>
        <p:spPr bwMode="auto">
          <a:xfrm>
            <a:off x="1644650" y="507089"/>
            <a:ext cx="3057525" cy="269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JF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276A860-5F43-4D79-AB9B-999B944124F0}" type="slidenum">
              <a:rPr smtClean="0"/>
              <a:pPr/>
              <a:t>16</a:t>
            </a:fld>
            <a:endParaRPr lang="en-US" dirty="0" smtClean="0"/>
          </a:p>
        </p:txBody>
      </p:sp>
      <p:sp>
        <p:nvSpPr>
          <p:cNvPr id="88067" name="Rectangle 10"/>
          <p:cNvSpPr>
            <a:spLocks noChangeArrowheads="1"/>
          </p:cNvSpPr>
          <p:nvPr/>
        </p:nvSpPr>
        <p:spPr bwMode="auto">
          <a:xfrm>
            <a:off x="114300" y="1664838"/>
            <a:ext cx="5686425" cy="504825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8806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5900" y="101600"/>
            <a:ext cx="4102100" cy="4889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1800" dirty="0" smtClean="0">
                <a:solidFill>
                  <a:srgbClr val="FF0000"/>
                </a:solidFill>
              </a:rPr>
              <a:t>Variable Volume Clearance</a:t>
            </a:r>
            <a:endParaRPr lang="en-US" sz="1800" noProof="1" smtClean="0">
              <a:solidFill>
                <a:srgbClr val="FF0000"/>
              </a:solidFill>
            </a:endParaRPr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482600" y="812800"/>
            <a:ext cx="5461000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125000"/>
              </a:lnSpc>
              <a:buFont typeface="Wingdings" pitchFamily="2" charset="2"/>
              <a:buChar char="q"/>
            </a:pPr>
            <a:r>
              <a:rPr lang="en-US" dirty="0" smtClean="0">
                <a:solidFill>
                  <a:schemeClr val="hlink"/>
                </a:solidFill>
              </a:rPr>
              <a:t> Variable Speed Control</a:t>
            </a:r>
          </a:p>
          <a:p>
            <a:pPr marL="0" indent="0">
              <a:lnSpc>
                <a:spcPct val="125000"/>
              </a:lnSpc>
              <a:buFont typeface="Wingdings" pitchFamily="2" charset="2"/>
              <a:buChar char="q"/>
            </a:pPr>
            <a:r>
              <a:rPr lang="en-US" dirty="0" smtClean="0">
                <a:solidFill>
                  <a:schemeClr val="hlink"/>
                </a:solidFill>
              </a:rPr>
              <a:t> End Deactivation</a:t>
            </a:r>
          </a:p>
          <a:p>
            <a:pPr marL="0" indent="0">
              <a:lnSpc>
                <a:spcPct val="125000"/>
              </a:lnSpc>
              <a:buFont typeface="Wingdings" pitchFamily="2" charset="2"/>
              <a:buChar char="q"/>
            </a:pPr>
            <a:r>
              <a:rPr lang="en-US" dirty="0" smtClean="0"/>
              <a:t> Added Variable Volume Clearance</a:t>
            </a:r>
          </a:p>
          <a:p>
            <a:pPr marL="0" indent="0">
              <a:lnSpc>
                <a:spcPct val="125000"/>
              </a:lnSpc>
              <a:buFont typeface="Wingdings" pitchFamily="2" charset="2"/>
              <a:buChar char="q"/>
            </a:pPr>
            <a:r>
              <a:rPr lang="en-US" dirty="0" smtClean="0">
                <a:solidFill>
                  <a:schemeClr val="hlink"/>
                </a:solidFill>
              </a:rPr>
              <a:t> Added Fixed Volume Clearance Devices</a:t>
            </a:r>
          </a:p>
        </p:txBody>
      </p:sp>
      <p:sp>
        <p:nvSpPr>
          <p:cNvPr id="88070" name="Rectangle 8"/>
          <p:cNvSpPr>
            <a:spLocks noChangeArrowheads="1"/>
          </p:cNvSpPr>
          <p:nvPr/>
        </p:nvSpPr>
        <p:spPr bwMode="auto">
          <a:xfrm>
            <a:off x="5715000" y="749300"/>
            <a:ext cx="3251200" cy="5354638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1800" dirty="0">
                <a:solidFill>
                  <a:schemeClr val="tx1"/>
                </a:solidFill>
              </a:rPr>
              <a:t> Defined</a:t>
            </a:r>
          </a:p>
          <a:p>
            <a:pPr marL="577850" lvl="1" indent="-285750"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1600" b="0" dirty="0">
                <a:solidFill>
                  <a:schemeClr val="tx1"/>
                </a:solidFill>
              </a:rPr>
              <a:t>Adjust clearance volumes within the design of the device</a:t>
            </a:r>
          </a:p>
          <a:p>
            <a:pPr marL="577850" lvl="1" indent="-285750"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1600" b="0" dirty="0">
                <a:solidFill>
                  <a:schemeClr val="tx1"/>
                </a:solidFill>
              </a:rPr>
              <a:t>Accomplished by Manual, Hydraulic, or Gas Forces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q"/>
            </a:pPr>
            <a:endParaRPr lang="en-US" sz="1600" b="0" dirty="0">
              <a:solidFill>
                <a:schemeClr val="tx1"/>
              </a:solidFill>
            </a:endParaRP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q"/>
            </a:pPr>
            <a:endParaRPr lang="en-US" sz="1600" b="0" dirty="0">
              <a:solidFill>
                <a:schemeClr val="tx1"/>
              </a:solidFill>
            </a:endParaRPr>
          </a:p>
          <a:p>
            <a:pPr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1800" dirty="0">
                <a:solidFill>
                  <a:schemeClr val="tx1"/>
                </a:solidFill>
              </a:rPr>
              <a:t> Devices</a:t>
            </a:r>
          </a:p>
          <a:p>
            <a:pPr marL="577850" lvl="1" indent="-285750"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1600" b="0" dirty="0" smtClean="0">
                <a:solidFill>
                  <a:schemeClr val="tx1"/>
                </a:solidFill>
              </a:rPr>
              <a:t>VVP </a:t>
            </a:r>
            <a:r>
              <a:rPr lang="en-US" sz="1600" b="0" dirty="0">
                <a:solidFill>
                  <a:schemeClr val="tx1"/>
                </a:solidFill>
              </a:rPr>
              <a:t>– Manual Screw Type</a:t>
            </a:r>
          </a:p>
          <a:p>
            <a:pPr marL="577850" lvl="1" indent="-285750"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1600" b="0" dirty="0" smtClean="0">
                <a:solidFill>
                  <a:schemeClr val="tx1"/>
                </a:solidFill>
              </a:rPr>
              <a:t>VVP – Power Screw Type</a:t>
            </a:r>
          </a:p>
          <a:p>
            <a:pPr marL="577850" lvl="1" indent="-285750"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1600" b="0" dirty="0" smtClean="0">
                <a:solidFill>
                  <a:schemeClr val="tx1"/>
                </a:solidFill>
              </a:rPr>
              <a:t>VVP </a:t>
            </a:r>
            <a:r>
              <a:rPr lang="en-US" sz="1600" b="0" dirty="0">
                <a:solidFill>
                  <a:schemeClr val="tx1"/>
                </a:solidFill>
              </a:rPr>
              <a:t>– Hydraulic Assisted</a:t>
            </a:r>
          </a:p>
          <a:p>
            <a:pPr marL="577850" lvl="1" indent="-285750"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1600" b="0" dirty="0" smtClean="0">
                <a:solidFill>
                  <a:schemeClr val="tx1"/>
                </a:solidFill>
              </a:rPr>
              <a:t>VVP </a:t>
            </a:r>
            <a:r>
              <a:rPr lang="en-US" sz="1600" b="0" dirty="0">
                <a:solidFill>
                  <a:schemeClr val="tx1"/>
                </a:solidFill>
              </a:rPr>
              <a:t>– Gas Pressure </a:t>
            </a:r>
            <a:r>
              <a:rPr lang="en-US" sz="1600" b="0" dirty="0" smtClean="0">
                <a:solidFill>
                  <a:schemeClr val="tx1"/>
                </a:solidFill>
              </a:rPr>
              <a:t>Controlled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q"/>
            </a:pPr>
            <a:endParaRPr lang="en-US" sz="1600" b="0" dirty="0">
              <a:solidFill>
                <a:schemeClr val="tx1"/>
              </a:solidFill>
            </a:endParaRPr>
          </a:p>
        </p:txBody>
      </p:sp>
      <p:sp>
        <p:nvSpPr>
          <p:cNvPr id="88071" name="Text Box 11"/>
          <p:cNvSpPr txBox="1">
            <a:spLocks noChangeArrowheads="1"/>
          </p:cNvSpPr>
          <p:nvPr/>
        </p:nvSpPr>
        <p:spPr bwMode="auto">
          <a:xfrm>
            <a:off x="482600" y="1702938"/>
            <a:ext cx="444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tx1"/>
                </a:solidFill>
                <a:sym typeface="Wingdings" pitchFamily="2" charset="2"/>
              </a:rPr>
              <a:t>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939702" y="12699"/>
            <a:ext cx="5061423" cy="69939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200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Quick Review: Devices</a:t>
            </a:r>
            <a:endParaRPr lang="en-US" sz="3200" i="0" spc="50" noProof="1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JF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C29D912-5AC7-42F4-8042-FE58F29A178D}" type="slidenum">
              <a:rPr smtClean="0"/>
              <a:pPr/>
              <a:t>17</a:t>
            </a:fld>
            <a:endParaRPr lang="en-US" dirty="0" smtClean="0"/>
          </a:p>
        </p:txBody>
      </p:sp>
      <p:sp>
        <p:nvSpPr>
          <p:cNvPr id="8909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5900" y="101600"/>
            <a:ext cx="4940300" cy="4889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1800" dirty="0" smtClean="0">
                <a:solidFill>
                  <a:srgbClr val="FF0000"/>
                </a:solidFill>
              </a:rPr>
              <a:t>Variable Volume Clearance</a:t>
            </a:r>
            <a:endParaRPr lang="en-US" sz="1800" noProof="1" smtClean="0">
              <a:solidFill>
                <a:srgbClr val="FF0000"/>
              </a:solidFill>
            </a:endParaRPr>
          </a:p>
        </p:txBody>
      </p:sp>
      <p:sp>
        <p:nvSpPr>
          <p:cNvPr id="89092" name="Rectangle 7"/>
          <p:cNvSpPr>
            <a:spLocks noChangeArrowheads="1"/>
          </p:cNvSpPr>
          <p:nvPr/>
        </p:nvSpPr>
        <p:spPr bwMode="auto">
          <a:xfrm>
            <a:off x="4597400" y="101600"/>
            <a:ext cx="41021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sz="1800" i="1" dirty="0">
                <a:solidFill>
                  <a:schemeClr val="tx2"/>
                </a:solidFill>
              </a:rPr>
              <a:t>VVP (Manual Screw Type)</a:t>
            </a:r>
            <a:endParaRPr lang="en-US" sz="1800" i="1" noProof="1">
              <a:solidFill>
                <a:schemeClr val="tx2"/>
              </a:solidFill>
            </a:endParaRPr>
          </a:p>
        </p:txBody>
      </p:sp>
      <p:sp>
        <p:nvSpPr>
          <p:cNvPr id="89093" name="Text Box 8"/>
          <p:cNvSpPr txBox="1">
            <a:spLocks noChangeArrowheads="1"/>
          </p:cNvSpPr>
          <p:nvPr/>
        </p:nvSpPr>
        <p:spPr bwMode="auto">
          <a:xfrm>
            <a:off x="1308100" y="5837677"/>
            <a:ext cx="266781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i="1" dirty="0">
                <a:solidFill>
                  <a:schemeClr val="tx1"/>
                </a:solidFill>
              </a:rPr>
              <a:t>Image Courtesy of </a:t>
            </a:r>
            <a:r>
              <a:rPr lang="en-US" sz="900" i="1" dirty="0" smtClean="0">
                <a:solidFill>
                  <a:schemeClr val="tx1"/>
                </a:solidFill>
              </a:rPr>
              <a:t>Cameron Corporation</a:t>
            </a:r>
            <a:endParaRPr lang="en-US" sz="900" i="1" noProof="1">
              <a:solidFill>
                <a:schemeClr val="tx1"/>
              </a:solidFill>
            </a:endParaRPr>
          </a:p>
        </p:txBody>
      </p:sp>
      <p:pic>
        <p:nvPicPr>
          <p:cNvPr id="688137" name="Picture 9" descr="Variable Volume Pocket - Cooper Compression Ram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 l="7115" t="7263" r="9431"/>
          <a:stretch>
            <a:fillRect/>
          </a:stretch>
        </p:blipFill>
        <p:spPr bwMode="auto">
          <a:xfrm>
            <a:off x="261938" y="801688"/>
            <a:ext cx="2814637" cy="2138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88158" name="Picture 30" descr="Variable Volume Pocket - Cooper Compression Ram"/>
          <p:cNvPicPr>
            <a:picLocks noChangeAspect="1" noChangeArrowheads="1"/>
          </p:cNvPicPr>
          <p:nvPr/>
        </p:nvPicPr>
        <p:blipFill>
          <a:blip r:embed="rId4" cstate="print">
            <a:lum bright="12000"/>
          </a:blip>
          <a:srcRect/>
          <a:stretch>
            <a:fillRect/>
          </a:stretch>
        </p:blipFill>
        <p:spPr bwMode="auto">
          <a:xfrm>
            <a:off x="405420" y="2813049"/>
            <a:ext cx="4270991" cy="2751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9116" name="Line 31"/>
          <p:cNvSpPr>
            <a:spLocks noChangeShapeType="1"/>
          </p:cNvSpPr>
          <p:nvPr/>
        </p:nvSpPr>
        <p:spPr bwMode="auto">
          <a:xfrm>
            <a:off x="1308100" y="1892300"/>
            <a:ext cx="2425700" cy="18415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lg" len="lg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b" anchorCtr="1">
            <a:spAutoFit/>
          </a:bodyPr>
          <a:lstStyle/>
          <a:p>
            <a:endParaRPr lang="en-US" dirty="0"/>
          </a:p>
        </p:txBody>
      </p:sp>
      <p:sp>
        <p:nvSpPr>
          <p:cNvPr id="89120" name="Rectangle 65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4737100" y="812800"/>
            <a:ext cx="4241800" cy="46021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Wingdings" pitchFamily="2" charset="2"/>
              <a:buChar char="q"/>
            </a:pPr>
            <a:r>
              <a:rPr lang="en-US" dirty="0" smtClean="0"/>
              <a:t> What is it?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Variable clearance device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Design as the head end head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Piston installed on a lead screw</a:t>
            </a:r>
          </a:p>
          <a:p>
            <a:pPr lvl="1">
              <a:buFont typeface="Wingdings" pitchFamily="2" charset="2"/>
              <a:buNone/>
            </a:pPr>
            <a:endParaRPr lang="en-US" dirty="0" smtClean="0"/>
          </a:p>
          <a:p>
            <a:pPr marL="0" indent="0">
              <a:buFont typeface="Wingdings" pitchFamily="2" charset="2"/>
              <a:buChar char="q"/>
            </a:pPr>
            <a:r>
              <a:rPr lang="en-US" dirty="0" smtClean="0"/>
              <a:t> What does the device do?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Moves the piston away from cylinder bore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Adds fixed clearance to the cylinder end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Fixed clearance is changed in increments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0" indent="0">
              <a:buFont typeface="Wingdings" pitchFamily="2" charset="2"/>
              <a:buChar char="q"/>
            </a:pPr>
            <a:r>
              <a:rPr lang="en-US" dirty="0" smtClean="0"/>
              <a:t> Where is it installed?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Cylinder head end head</a:t>
            </a:r>
          </a:p>
          <a:p>
            <a:pPr lvl="1">
              <a:buFont typeface="Wingdings" pitchFamily="2" charset="2"/>
              <a:buNone/>
            </a:pP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JF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C8F0300-15AF-4DB8-8A17-30989F294A1F}" type="slidenum">
              <a:rPr smtClean="0"/>
              <a:pPr/>
              <a:t>18</a:t>
            </a:fld>
            <a:endParaRPr lang="en-US" dirty="0" smtClean="0"/>
          </a:p>
        </p:txBody>
      </p:sp>
      <p:sp>
        <p:nvSpPr>
          <p:cNvPr id="92163" name="Rectangle 9"/>
          <p:cNvSpPr>
            <a:spLocks noChangeArrowheads="1"/>
          </p:cNvSpPr>
          <p:nvPr/>
        </p:nvSpPr>
        <p:spPr bwMode="auto">
          <a:xfrm>
            <a:off x="114300" y="2125213"/>
            <a:ext cx="5686425" cy="504825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9216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5900" y="101600"/>
            <a:ext cx="4102100" cy="4889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1800" dirty="0" smtClean="0">
                <a:solidFill>
                  <a:srgbClr val="FF0000"/>
                </a:solidFill>
              </a:rPr>
              <a:t>Added Fixed Volume Clearance</a:t>
            </a:r>
            <a:endParaRPr lang="en-US" sz="1800" noProof="1" smtClean="0">
              <a:solidFill>
                <a:srgbClr val="FF0000"/>
              </a:solidFill>
            </a:endParaRPr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482600" y="812800"/>
            <a:ext cx="5461000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125000"/>
              </a:lnSpc>
              <a:buFont typeface="Wingdings" pitchFamily="2" charset="2"/>
              <a:buChar char="q"/>
            </a:pPr>
            <a:r>
              <a:rPr lang="en-US" dirty="0" smtClean="0">
                <a:solidFill>
                  <a:schemeClr val="hlink"/>
                </a:solidFill>
              </a:rPr>
              <a:t> Variable Speed Control</a:t>
            </a:r>
          </a:p>
          <a:p>
            <a:pPr marL="0" indent="0">
              <a:lnSpc>
                <a:spcPct val="125000"/>
              </a:lnSpc>
              <a:buFont typeface="Wingdings" pitchFamily="2" charset="2"/>
              <a:buChar char="q"/>
            </a:pPr>
            <a:r>
              <a:rPr lang="en-US" dirty="0" smtClean="0">
                <a:solidFill>
                  <a:schemeClr val="hlink"/>
                </a:solidFill>
              </a:rPr>
              <a:t> End Deactivation</a:t>
            </a:r>
          </a:p>
          <a:p>
            <a:pPr marL="0" indent="0">
              <a:lnSpc>
                <a:spcPct val="125000"/>
              </a:lnSpc>
              <a:buFont typeface="Wingdings" pitchFamily="2" charset="2"/>
              <a:buChar char="q"/>
            </a:pPr>
            <a:r>
              <a:rPr lang="en-US" dirty="0" smtClean="0">
                <a:solidFill>
                  <a:schemeClr val="hlink"/>
                </a:solidFill>
              </a:rPr>
              <a:t> Added Variable Volume Clearance</a:t>
            </a:r>
          </a:p>
          <a:p>
            <a:pPr marL="0" indent="0">
              <a:lnSpc>
                <a:spcPct val="125000"/>
              </a:lnSpc>
              <a:buFont typeface="Wingdings" pitchFamily="2" charset="2"/>
              <a:buChar char="q"/>
            </a:pPr>
            <a:r>
              <a:rPr lang="en-US" dirty="0" smtClean="0"/>
              <a:t> Added Fixed Volume Clearance Devices</a:t>
            </a:r>
          </a:p>
        </p:txBody>
      </p:sp>
      <p:sp>
        <p:nvSpPr>
          <p:cNvPr id="92166" name="Rectangle 7"/>
          <p:cNvSpPr>
            <a:spLocks noChangeArrowheads="1"/>
          </p:cNvSpPr>
          <p:nvPr/>
        </p:nvSpPr>
        <p:spPr bwMode="auto">
          <a:xfrm>
            <a:off x="5765800" y="723900"/>
            <a:ext cx="3213100" cy="5383213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1800" dirty="0">
                <a:solidFill>
                  <a:schemeClr val="tx1"/>
                </a:solidFill>
              </a:rPr>
              <a:t> Defined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1600" b="0" dirty="0">
                <a:solidFill>
                  <a:schemeClr val="tx1"/>
                </a:solidFill>
              </a:rPr>
              <a:t>Adjust clearance volumes within the design of the device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1600" b="0" dirty="0">
                <a:solidFill>
                  <a:schemeClr val="tx1"/>
                </a:solidFill>
              </a:rPr>
              <a:t>Accomplished by Manual, Hydraulic, or Pneumatic Forces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q"/>
            </a:pPr>
            <a:endParaRPr lang="en-US" sz="1600" b="0" dirty="0">
              <a:solidFill>
                <a:schemeClr val="tx1"/>
              </a:solidFill>
            </a:endParaRPr>
          </a:p>
          <a:p>
            <a:pPr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1800" dirty="0">
                <a:solidFill>
                  <a:schemeClr val="tx1"/>
                </a:solidFill>
              </a:rPr>
              <a:t> Devices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1600" b="0" dirty="0">
                <a:solidFill>
                  <a:schemeClr val="tx1"/>
                </a:solidFill>
              </a:rPr>
              <a:t>Front Head Volume Pocket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1600" b="0" dirty="0">
                <a:solidFill>
                  <a:schemeClr val="tx1"/>
                </a:solidFill>
              </a:rPr>
              <a:t>Valve Cap Volume Pocket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1600" b="0" dirty="0">
                <a:solidFill>
                  <a:schemeClr val="tx1"/>
                </a:solidFill>
              </a:rPr>
              <a:t>Internal Body Volume Pocket</a:t>
            </a:r>
          </a:p>
        </p:txBody>
      </p:sp>
      <p:sp>
        <p:nvSpPr>
          <p:cNvPr id="92167" name="Text Box 10"/>
          <p:cNvSpPr txBox="1">
            <a:spLocks noChangeArrowheads="1"/>
          </p:cNvSpPr>
          <p:nvPr/>
        </p:nvSpPr>
        <p:spPr bwMode="auto">
          <a:xfrm>
            <a:off x="482600" y="2147438"/>
            <a:ext cx="444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tx1"/>
                </a:solidFill>
                <a:sym typeface="Wingdings" pitchFamily="2" charset="2"/>
              </a:rPr>
              <a:t>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939702" y="12699"/>
            <a:ext cx="5061423" cy="69939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200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Quick Review: Devices</a:t>
            </a:r>
            <a:endParaRPr lang="en-US" sz="3200" i="0" spc="50" noProof="1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JF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9ADC542-60C5-46D2-9D06-05AA136993E4}" type="slidenum">
              <a:rPr smtClean="0"/>
              <a:pPr/>
              <a:t>19</a:t>
            </a:fld>
            <a:endParaRPr lang="en-US" dirty="0" smtClean="0"/>
          </a:p>
        </p:txBody>
      </p:sp>
      <p:sp>
        <p:nvSpPr>
          <p:cNvPr id="9318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5900" y="101600"/>
            <a:ext cx="4876800" cy="4889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1800" dirty="0" smtClean="0">
                <a:solidFill>
                  <a:srgbClr val="FF0000"/>
                </a:solidFill>
              </a:rPr>
              <a:t>Added Fixed Volume Clearance</a:t>
            </a:r>
            <a:endParaRPr lang="en-US" sz="1800" noProof="1" smtClean="0">
              <a:solidFill>
                <a:srgbClr val="FF0000"/>
              </a:solidFill>
            </a:endParaRPr>
          </a:p>
        </p:txBody>
      </p:sp>
      <p:sp>
        <p:nvSpPr>
          <p:cNvPr id="93188" name="Text Box 31"/>
          <p:cNvSpPr txBox="1">
            <a:spLocks noChangeArrowheads="1"/>
          </p:cNvSpPr>
          <p:nvPr/>
        </p:nvSpPr>
        <p:spPr bwMode="auto">
          <a:xfrm>
            <a:off x="1557155" y="5951471"/>
            <a:ext cx="240193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i="1" dirty="0">
                <a:solidFill>
                  <a:schemeClr val="tx1"/>
                </a:solidFill>
              </a:rPr>
              <a:t>Photo Courtesy of Ariel Corporation</a:t>
            </a:r>
            <a:endParaRPr lang="en-US" sz="900" i="1" noProof="1">
              <a:solidFill>
                <a:schemeClr val="tx1"/>
              </a:solidFill>
            </a:endParaRPr>
          </a:p>
        </p:txBody>
      </p:sp>
      <p:sp>
        <p:nvSpPr>
          <p:cNvPr id="93189" name="Rectangle 32"/>
          <p:cNvSpPr>
            <a:spLocks noChangeArrowheads="1"/>
          </p:cNvSpPr>
          <p:nvPr/>
        </p:nvSpPr>
        <p:spPr bwMode="auto">
          <a:xfrm>
            <a:off x="4597400" y="101600"/>
            <a:ext cx="41021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sz="1800" i="1" dirty="0">
                <a:solidFill>
                  <a:schemeClr val="tx2"/>
                </a:solidFill>
              </a:rPr>
              <a:t>Front Head Volume Pockets</a:t>
            </a:r>
            <a:endParaRPr lang="en-US" sz="1800" i="1" noProof="1">
              <a:solidFill>
                <a:schemeClr val="tx2"/>
              </a:solidFill>
            </a:endParaRPr>
          </a:p>
        </p:txBody>
      </p:sp>
      <p:sp>
        <p:nvSpPr>
          <p:cNvPr id="93190" name="Rectangle 38"/>
          <p:cNvSpPr>
            <a:spLocks noChangeArrowheads="1"/>
          </p:cNvSpPr>
          <p:nvPr/>
        </p:nvSpPr>
        <p:spPr bwMode="auto">
          <a:xfrm>
            <a:off x="0" y="2862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93215" name="Rectangle 112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4737100" y="685800"/>
            <a:ext cx="4241800" cy="50466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Wingdings" pitchFamily="2" charset="2"/>
              <a:buChar char="q"/>
            </a:pPr>
            <a:r>
              <a:rPr lang="en-US" dirty="0" smtClean="0"/>
              <a:t> What is it?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Fixed clearance device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Designed for the front head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Actuator assembly</a:t>
            </a:r>
          </a:p>
          <a:p>
            <a:pPr lvl="1">
              <a:buFont typeface="Wingdings" pitchFamily="2" charset="2"/>
              <a:buChar char="q"/>
            </a:pPr>
            <a:endParaRPr lang="en-US" sz="1400" dirty="0" smtClean="0"/>
          </a:p>
          <a:p>
            <a:pPr marL="0" indent="0">
              <a:buFont typeface="Wingdings" pitchFamily="2" charset="2"/>
              <a:buChar char="q"/>
            </a:pPr>
            <a:r>
              <a:rPr lang="en-US" dirty="0" smtClean="0"/>
              <a:t> What does the device do?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Adds a predetermined amount of fixed clearance to the cylinder end</a:t>
            </a:r>
          </a:p>
          <a:p>
            <a:pPr marL="457200" lvl="1" indent="0">
              <a:buNone/>
            </a:pPr>
            <a:endParaRPr lang="en-US" sz="1400" dirty="0" smtClean="0"/>
          </a:p>
          <a:p>
            <a:pPr marL="0" indent="0">
              <a:buFont typeface="Wingdings" pitchFamily="2" charset="2"/>
              <a:buChar char="q"/>
            </a:pPr>
            <a:r>
              <a:rPr lang="en-US" dirty="0" smtClean="0"/>
              <a:t> Where is it installed?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Cylinder head end head</a:t>
            </a:r>
          </a:p>
        </p:txBody>
      </p:sp>
      <p:pic>
        <p:nvPicPr>
          <p:cNvPr id="4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" y="793750"/>
            <a:ext cx="3438525" cy="2855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3219" name="Text Box 31"/>
          <p:cNvSpPr txBox="1">
            <a:spLocks noChangeArrowheads="1"/>
          </p:cNvSpPr>
          <p:nvPr/>
        </p:nvSpPr>
        <p:spPr bwMode="auto">
          <a:xfrm>
            <a:off x="195262" y="3668712"/>
            <a:ext cx="13618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i="1" dirty="0">
                <a:solidFill>
                  <a:schemeClr val="tx1"/>
                </a:solidFill>
              </a:rPr>
              <a:t>Photo Courtesy of ACI Services, Inc.</a:t>
            </a:r>
            <a:endParaRPr lang="en-US" sz="900" i="1" noProof="1">
              <a:solidFill>
                <a:schemeClr val="tx1"/>
              </a:solidFill>
            </a:endParaRPr>
          </a:p>
        </p:txBody>
      </p:sp>
      <p:pic>
        <p:nvPicPr>
          <p:cNvPr id="536639" name="Picture 63" descr="3-Pocket Unload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9762" y="2983921"/>
            <a:ext cx="3139468" cy="3276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JF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B332F6-141E-4B4F-8C5E-FD428F9F348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495300" y="187089"/>
            <a:ext cx="8229600" cy="1096962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Disclaimer!</a:t>
            </a:r>
            <a:endParaRPr lang="en-US" sz="5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9612" y="1183532"/>
            <a:ext cx="825391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Today’s presenters are</a:t>
            </a:r>
            <a:br>
              <a:rPr lang="en-US" sz="3200" b="1" dirty="0" smtClean="0"/>
            </a:br>
            <a:r>
              <a:rPr lang="en-US" sz="3200" b="1" dirty="0" smtClean="0"/>
              <a:t>discussing topics</a:t>
            </a:r>
            <a:br>
              <a:rPr lang="en-US" sz="3200" b="1" dirty="0" smtClean="0"/>
            </a:br>
            <a:r>
              <a:rPr lang="en-US" sz="3200" b="1" dirty="0" smtClean="0"/>
              <a:t>from the viewpoint</a:t>
            </a:r>
            <a:br>
              <a:rPr lang="en-US" sz="3200" b="1" dirty="0" smtClean="0"/>
            </a:br>
            <a:r>
              <a:rPr lang="en-US" sz="3200" b="1" dirty="0" smtClean="0"/>
              <a:t>of the industry in general. 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i="1" dirty="0" smtClean="0">
                <a:solidFill>
                  <a:srgbClr val="C00000"/>
                </a:solidFill>
              </a:rPr>
              <a:t>Guidelines and rules expressed today</a:t>
            </a:r>
            <a:br>
              <a:rPr lang="en-US" sz="3200" b="1" i="1" dirty="0" smtClean="0">
                <a:solidFill>
                  <a:srgbClr val="C00000"/>
                </a:solidFill>
              </a:rPr>
            </a:br>
            <a:r>
              <a:rPr lang="en-US" sz="3200" b="1" i="1" dirty="0" smtClean="0">
                <a:solidFill>
                  <a:srgbClr val="C00000"/>
                </a:solidFill>
              </a:rPr>
              <a:t>do not necessarily reflect</a:t>
            </a:r>
            <a:br>
              <a:rPr lang="en-US" sz="3200" b="1" i="1" dirty="0" smtClean="0">
                <a:solidFill>
                  <a:srgbClr val="C00000"/>
                </a:solidFill>
              </a:rPr>
            </a:br>
            <a:r>
              <a:rPr lang="en-US" sz="3200" b="1" i="1" dirty="0" smtClean="0">
                <a:solidFill>
                  <a:srgbClr val="C00000"/>
                </a:solidFill>
              </a:rPr>
              <a:t>the actual guidelines and rules</a:t>
            </a:r>
            <a:br>
              <a:rPr lang="en-US" sz="3200" b="1" i="1" dirty="0" smtClean="0">
                <a:solidFill>
                  <a:srgbClr val="C00000"/>
                </a:solidFill>
              </a:rPr>
            </a:br>
            <a:r>
              <a:rPr lang="en-US" sz="3200" b="1" i="1" dirty="0" smtClean="0">
                <a:solidFill>
                  <a:srgbClr val="C00000"/>
                </a:solidFill>
              </a:rPr>
              <a:t>of the company for which they work.</a:t>
            </a:r>
            <a:endParaRPr lang="en-US" sz="3200" b="1" i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DH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33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020" name="Picture 36"/>
          <p:cNvPicPr>
            <a:picLocks noChangeAspect="1" noChangeArrowheads="1"/>
          </p:cNvPicPr>
          <p:nvPr/>
        </p:nvPicPr>
        <p:blipFill>
          <a:blip r:embed="rId3" cstate="print">
            <a:lum bright="24000"/>
          </a:blip>
          <a:srcRect l="3149" t="12601" r="7651" b="7600"/>
          <a:stretch>
            <a:fillRect/>
          </a:stretch>
        </p:blipFill>
        <p:spPr bwMode="auto">
          <a:xfrm>
            <a:off x="174624" y="509079"/>
            <a:ext cx="4329281" cy="2904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4210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AAE3DF2-2405-44A8-A51D-85F46246FB2E}" type="slidenum">
              <a:rPr smtClean="0"/>
              <a:pPr/>
              <a:t>20</a:t>
            </a:fld>
            <a:endParaRPr lang="en-US" dirty="0" smtClean="0"/>
          </a:p>
        </p:txBody>
      </p:sp>
      <p:sp>
        <p:nvSpPr>
          <p:cNvPr id="942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5900" y="101600"/>
            <a:ext cx="4876800" cy="4889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1800" dirty="0" smtClean="0">
                <a:solidFill>
                  <a:srgbClr val="FF0000"/>
                </a:solidFill>
              </a:rPr>
              <a:t>Added Fixed Volume Clearance</a:t>
            </a:r>
            <a:endParaRPr lang="en-US" sz="1800" noProof="1" smtClean="0">
              <a:solidFill>
                <a:srgbClr val="FF0000"/>
              </a:solidFill>
            </a:endParaRPr>
          </a:p>
        </p:txBody>
      </p:sp>
      <p:sp>
        <p:nvSpPr>
          <p:cNvPr id="94212" name="Text Box 31"/>
          <p:cNvSpPr txBox="1">
            <a:spLocks noChangeArrowheads="1"/>
          </p:cNvSpPr>
          <p:nvPr/>
        </p:nvSpPr>
        <p:spPr bwMode="auto">
          <a:xfrm>
            <a:off x="821551" y="3456397"/>
            <a:ext cx="275349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i="1" dirty="0">
                <a:solidFill>
                  <a:schemeClr val="tx1"/>
                </a:solidFill>
              </a:rPr>
              <a:t>Photo Courtesy of Dominion </a:t>
            </a:r>
            <a:r>
              <a:rPr lang="en-US" sz="900" i="1" dirty="0" smtClean="0">
                <a:solidFill>
                  <a:schemeClr val="tx1"/>
                </a:solidFill>
              </a:rPr>
              <a:t>Resources</a:t>
            </a:r>
            <a:endParaRPr lang="en-US" sz="900" i="1" noProof="1">
              <a:solidFill>
                <a:schemeClr val="tx1"/>
              </a:solidFill>
            </a:endParaRPr>
          </a:p>
        </p:txBody>
      </p:sp>
      <p:sp>
        <p:nvSpPr>
          <p:cNvPr id="94213" name="Rectangle 32"/>
          <p:cNvSpPr>
            <a:spLocks noChangeArrowheads="1"/>
          </p:cNvSpPr>
          <p:nvPr/>
        </p:nvSpPr>
        <p:spPr bwMode="auto">
          <a:xfrm>
            <a:off x="4597400" y="101600"/>
            <a:ext cx="41021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sz="1800" i="1" dirty="0">
                <a:solidFill>
                  <a:schemeClr val="tx2"/>
                </a:solidFill>
              </a:rPr>
              <a:t>Valve Cap Volume Pocket</a:t>
            </a:r>
            <a:endParaRPr lang="en-US" sz="1800" i="1" noProof="1">
              <a:solidFill>
                <a:schemeClr val="tx2"/>
              </a:solidFill>
            </a:endParaRPr>
          </a:p>
        </p:txBody>
      </p:sp>
      <p:sp>
        <p:nvSpPr>
          <p:cNvPr id="94214" name="Rectangle 34"/>
          <p:cNvSpPr>
            <a:spLocks noChangeArrowheads="1"/>
          </p:cNvSpPr>
          <p:nvPr/>
        </p:nvSpPr>
        <p:spPr bwMode="auto">
          <a:xfrm>
            <a:off x="0" y="2862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94216" name="Text Box 43"/>
          <p:cNvSpPr txBox="1">
            <a:spLocks noChangeArrowheads="1"/>
          </p:cNvSpPr>
          <p:nvPr/>
        </p:nvSpPr>
        <p:spPr bwMode="auto">
          <a:xfrm>
            <a:off x="821551" y="5918938"/>
            <a:ext cx="242705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i="1" dirty="0">
                <a:solidFill>
                  <a:schemeClr val="tx1"/>
                </a:solidFill>
              </a:rPr>
              <a:t>Images Courtesy of ACI Services, Inc. </a:t>
            </a:r>
            <a:endParaRPr lang="en-US" sz="900" i="1" noProof="1">
              <a:solidFill>
                <a:schemeClr val="tx1"/>
              </a:solidFill>
            </a:endParaRPr>
          </a:p>
        </p:txBody>
      </p:sp>
      <p:sp>
        <p:nvSpPr>
          <p:cNvPr id="94242" name="Rectangle 113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4737100" y="698500"/>
            <a:ext cx="4241800" cy="50466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90000"/>
              </a:lnSpc>
              <a:buFont typeface="Wingdings" pitchFamily="2" charset="2"/>
              <a:buChar char="q"/>
            </a:pPr>
            <a:r>
              <a:rPr lang="en-US" dirty="0" smtClean="0"/>
              <a:t> What is it?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q"/>
            </a:pPr>
            <a:r>
              <a:rPr lang="en-US" dirty="0" smtClean="0"/>
              <a:t>Fixed clearance device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q"/>
            </a:pPr>
            <a:r>
              <a:rPr lang="en-US" dirty="0" smtClean="0"/>
              <a:t>Designed as part of the valve cap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q"/>
            </a:pPr>
            <a:r>
              <a:rPr lang="en-US" dirty="0" smtClean="0"/>
              <a:t>Actuator assembly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q"/>
            </a:pPr>
            <a:endParaRPr lang="en-US" sz="1400" dirty="0" smtClean="0"/>
          </a:p>
          <a:p>
            <a:pPr marL="0" indent="0">
              <a:lnSpc>
                <a:spcPct val="90000"/>
              </a:lnSpc>
              <a:buFont typeface="Wingdings" pitchFamily="2" charset="2"/>
              <a:buChar char="q"/>
            </a:pPr>
            <a:r>
              <a:rPr lang="en-US" dirty="0" smtClean="0"/>
              <a:t> What does the device do?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q"/>
            </a:pPr>
            <a:r>
              <a:rPr lang="en-US" dirty="0" smtClean="0"/>
              <a:t>Adds a predetermined amount of fixed clearance to the cylinder end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1400" dirty="0" smtClean="0"/>
          </a:p>
          <a:p>
            <a:pPr marL="0" indent="0">
              <a:lnSpc>
                <a:spcPct val="90000"/>
              </a:lnSpc>
              <a:buFont typeface="Wingdings" pitchFamily="2" charset="2"/>
              <a:buChar char="q"/>
            </a:pPr>
            <a:r>
              <a:rPr lang="en-US" dirty="0" smtClean="0"/>
              <a:t> Where is it installed?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q"/>
            </a:pPr>
            <a:r>
              <a:rPr lang="en-US" dirty="0" smtClean="0"/>
              <a:t>Over a suction or discharge valve on the head or crank end of the cylinder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endParaRPr lang="en-US" dirty="0" smtClean="0"/>
          </a:p>
        </p:txBody>
      </p:sp>
      <p:pic>
        <p:nvPicPr>
          <p:cNvPr id="44" name="Picture 7"/>
          <p:cNvPicPr>
            <a:picLocks noChangeAspect="1" noChangeArrowheads="1"/>
          </p:cNvPicPr>
          <p:nvPr/>
        </p:nvPicPr>
        <p:blipFill rotWithShape="1">
          <a:blip r:embed="rId4" cstate="print"/>
          <a:srcRect l="18535" t="7487" r="13000" b="5207"/>
          <a:stretch/>
        </p:blipFill>
        <p:spPr bwMode="auto">
          <a:xfrm rot="16200000">
            <a:off x="847274" y="3295627"/>
            <a:ext cx="1771042" cy="3116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5" cstate="print"/>
          <a:srcRect l="11134" r="11669"/>
          <a:stretch/>
        </p:blipFill>
        <p:spPr bwMode="auto">
          <a:xfrm>
            <a:off x="3365770" y="3715922"/>
            <a:ext cx="1440907" cy="257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JF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6DF57F3-4663-4C70-82E8-C9BD98D15571}" type="slidenum">
              <a:rPr smtClean="0"/>
              <a:pPr/>
              <a:t>21</a:t>
            </a:fld>
            <a:endParaRPr lang="en-US" dirty="0" smtClean="0"/>
          </a:p>
        </p:txBody>
      </p:sp>
      <p:sp>
        <p:nvSpPr>
          <p:cNvPr id="9523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5900" y="101600"/>
            <a:ext cx="4876800" cy="4889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1800" dirty="0" smtClean="0">
                <a:solidFill>
                  <a:srgbClr val="FF0000"/>
                </a:solidFill>
              </a:rPr>
              <a:t>Added Fixed Volume Clearance</a:t>
            </a:r>
            <a:endParaRPr lang="en-US" sz="1800" noProof="1" smtClean="0">
              <a:solidFill>
                <a:srgbClr val="FF0000"/>
              </a:solidFill>
            </a:endParaRPr>
          </a:p>
        </p:txBody>
      </p:sp>
      <p:sp>
        <p:nvSpPr>
          <p:cNvPr id="95236" name="Text Box 31"/>
          <p:cNvSpPr txBox="1">
            <a:spLocks noChangeArrowheads="1"/>
          </p:cNvSpPr>
          <p:nvPr/>
        </p:nvSpPr>
        <p:spPr bwMode="auto">
          <a:xfrm>
            <a:off x="790101" y="5905300"/>
            <a:ext cx="253675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i="1" dirty="0">
                <a:solidFill>
                  <a:schemeClr val="tx1"/>
                </a:solidFill>
              </a:rPr>
              <a:t>Photo Courtesy of Cameron Corporation</a:t>
            </a:r>
            <a:endParaRPr lang="en-US" sz="900" i="1" noProof="1">
              <a:solidFill>
                <a:schemeClr val="tx1"/>
              </a:solidFill>
            </a:endParaRPr>
          </a:p>
        </p:txBody>
      </p:sp>
      <p:sp>
        <p:nvSpPr>
          <p:cNvPr id="95237" name="Rectangle 32"/>
          <p:cNvSpPr>
            <a:spLocks noChangeArrowheads="1"/>
          </p:cNvSpPr>
          <p:nvPr/>
        </p:nvSpPr>
        <p:spPr bwMode="auto">
          <a:xfrm>
            <a:off x="4597400" y="101600"/>
            <a:ext cx="41021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sz="1800" i="1" dirty="0">
                <a:solidFill>
                  <a:schemeClr val="tx2"/>
                </a:solidFill>
              </a:rPr>
              <a:t>Internal Body Volume Pockets</a:t>
            </a:r>
            <a:endParaRPr lang="en-US" sz="1800" i="1" noProof="1">
              <a:solidFill>
                <a:schemeClr val="tx2"/>
              </a:solidFill>
            </a:endParaRPr>
          </a:p>
        </p:txBody>
      </p:sp>
      <p:sp>
        <p:nvSpPr>
          <p:cNvPr id="95238" name="Rectangle 34"/>
          <p:cNvSpPr>
            <a:spLocks noChangeArrowheads="1"/>
          </p:cNvSpPr>
          <p:nvPr/>
        </p:nvSpPr>
        <p:spPr bwMode="auto">
          <a:xfrm>
            <a:off x="0" y="2862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551972" name="Picture 36" descr="SPC - Internal Body Pocket - Cooper Compression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 r="832"/>
          <a:stretch>
            <a:fillRect/>
          </a:stretch>
        </p:blipFill>
        <p:spPr bwMode="auto">
          <a:xfrm>
            <a:off x="337394" y="548397"/>
            <a:ext cx="3738495" cy="5223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5262" name="Rectangle 99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4737100" y="698500"/>
            <a:ext cx="4241800" cy="50466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Wingdings" pitchFamily="2" charset="2"/>
              <a:buChar char="q"/>
            </a:pPr>
            <a:r>
              <a:rPr lang="en-US" dirty="0" smtClean="0"/>
              <a:t> What is it?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Fixed clearance device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Actuator assembly</a:t>
            </a:r>
          </a:p>
          <a:p>
            <a:pPr lvl="1">
              <a:buFont typeface="Wingdings" pitchFamily="2" charset="2"/>
              <a:buChar char="q"/>
            </a:pPr>
            <a:endParaRPr lang="en-US" sz="1400" dirty="0" smtClean="0"/>
          </a:p>
          <a:p>
            <a:pPr marL="0" indent="0">
              <a:buFont typeface="Wingdings" pitchFamily="2" charset="2"/>
              <a:buChar char="q"/>
            </a:pPr>
            <a:r>
              <a:rPr lang="en-US" dirty="0" smtClean="0"/>
              <a:t> What does the device do?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Adds a predetermined amount of fixed clearance to the cylinder end</a:t>
            </a:r>
          </a:p>
          <a:p>
            <a:pPr marL="457200" lvl="1" indent="0">
              <a:buNone/>
            </a:pPr>
            <a:endParaRPr lang="en-US" sz="1400" dirty="0" smtClean="0"/>
          </a:p>
          <a:p>
            <a:pPr marL="0" indent="0">
              <a:buFont typeface="Wingdings" pitchFamily="2" charset="2"/>
              <a:buChar char="q"/>
            </a:pPr>
            <a:r>
              <a:rPr lang="en-US" dirty="0" smtClean="0"/>
              <a:t> Where is it installed?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Cavity casted into the cylinder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Head end or crank end</a:t>
            </a:r>
          </a:p>
          <a:p>
            <a:pPr lvl="1">
              <a:buFont typeface="Wingdings" pitchFamily="2" charset="2"/>
              <a:buNone/>
            </a:pP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JF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6E65976-3D47-4A22-A0A2-3628DC1C0C74}" type="slidenum">
              <a:rPr smtClean="0"/>
              <a:pPr/>
              <a:t>22</a:t>
            </a:fld>
            <a:endParaRPr lang="en-US" dirty="0" smtClean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865761" y="499081"/>
            <a:ext cx="7801584" cy="53569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8000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Quick Review:</a:t>
            </a:r>
            <a:br>
              <a:rPr lang="en-US" sz="8000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sz="8000" i="0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Load</a:t>
            </a:r>
          </a:p>
          <a:p>
            <a:pPr algn="l"/>
            <a:r>
              <a:rPr lang="en-US" sz="8000" i="0" spc="50" noProof="1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Steps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25311" y="2319867"/>
            <a:ext cx="4873157" cy="3657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DH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35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6E65976-3D47-4A22-A0A2-3628DC1C0C74}" type="slidenum">
              <a:rPr smtClean="0"/>
              <a:pPr/>
              <a:t>23</a:t>
            </a:fld>
            <a:endParaRPr lang="en-US" dirty="0" smtClean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404680" y="12699"/>
            <a:ext cx="5596445" cy="69939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200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Quick Review: Load Steps</a:t>
            </a:r>
            <a:endParaRPr lang="en-US" sz="3200" i="0" spc="50" noProof="1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Rectangle 99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414868" y="585098"/>
            <a:ext cx="5283200" cy="555323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175" lvl="1" indent="-3175">
              <a:buFont typeface="Wingdings" pitchFamily="2" charset="2"/>
              <a:buNone/>
            </a:pPr>
            <a:r>
              <a:rPr lang="en-US" sz="2800" b="1" dirty="0" smtClean="0"/>
              <a:t>Typical Load Step Sequence:</a:t>
            </a:r>
          </a:p>
          <a:p>
            <a:pPr marL="3175" lvl="1" indent="-3175">
              <a:buFont typeface="Wingdings" pitchFamily="2" charset="2"/>
              <a:buNone/>
            </a:pPr>
            <a:r>
              <a:rPr lang="en-US" sz="1200" b="1" dirty="0" smtClean="0"/>
              <a:t> 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sz="2400" b="1" dirty="0"/>
              <a:t>Full Load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sz="2400" b="1" dirty="0"/>
              <a:t>Open Both VVCPs  5% (0.5-in)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sz="2400" b="1" dirty="0"/>
              <a:t>Open Both VVCPs 10% (1.0-in)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sz="2400" b="1" dirty="0"/>
              <a:t>Open Both VVCPs 15% (1.5-in)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sz="2400" b="1" dirty="0"/>
              <a:t>Open Both VVCPs 20% (2.0-in)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sz="2400" b="1" dirty="0"/>
              <a:t>Open Both VVCPs 25% (2.5-in)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sz="2400" b="1" dirty="0"/>
              <a:t>Open Both VVCPs 30% (3.0-in)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sz="2400" b="1" dirty="0"/>
              <a:t>Open Both VVCPs 35% (3.5-in)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sz="2400" b="1" dirty="0"/>
              <a:t>Open Both VVCPs 40% (4.0-in)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sz="2400" b="1" dirty="0"/>
              <a:t>Open Both VVCPs 45% (4.5-in)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sz="2400" b="1" dirty="0"/>
              <a:t>Open Both VVCPs 50% (5.0-in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  <p:sp>
        <p:nvSpPr>
          <p:cNvPr id="6" name="Rectangle 99"/>
          <p:cNvSpPr txBox="1">
            <a:spLocks noChangeArrowheads="1"/>
          </p:cNvSpPr>
          <p:nvPr/>
        </p:nvSpPr>
        <p:spPr bwMode="auto">
          <a:xfrm>
            <a:off x="448732" y="1242481"/>
            <a:ext cx="6646333" cy="49127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ë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ë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ë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ë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ë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ë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ë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175" lvl="1" indent="-3175">
              <a:buFont typeface="Wingdings" pitchFamily="2" charset="2"/>
              <a:buNone/>
            </a:pP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Or: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Full Load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Open HE#1 Pocket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Open HE#1/#3 Pockets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Open HE#1/#3/#5 Pockets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Deact HE#1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Deact HE#1 &amp; Open HE#3 Pckt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Deact HE#1 &amp; Open HE#3/#5 Pckts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Deact HEs#1/#3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Deact HEs#1/#3 &amp; Open HE#5 Pckt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Deact HEs#1/#3/#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5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DH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07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C8F0300-15AF-4DB8-8A17-30989F294A1F}" type="slidenum">
              <a:rPr smtClean="0"/>
              <a:pPr/>
              <a:t>24</a:t>
            </a:fld>
            <a:endParaRPr lang="en-US" dirty="0" smtClean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404680" y="12699"/>
            <a:ext cx="5596445" cy="69939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200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Quick Review: Load Steps</a:t>
            </a:r>
            <a:endParaRPr lang="en-US" sz="3200" i="0" spc="50" noProof="1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79" y="362398"/>
            <a:ext cx="7853643" cy="576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26541" y="5820968"/>
            <a:ext cx="155082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428842" y="5837831"/>
            <a:ext cx="1859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5762" y="271575"/>
            <a:ext cx="1407381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LOAD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3520177" y="5622388"/>
            <a:ext cx="2542296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PRESSURE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2562213" y="2206309"/>
            <a:ext cx="2005584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All Devices Closed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23911" y="2634947"/>
            <a:ext cx="5350881" cy="1053385"/>
            <a:chOff x="223911" y="2634947"/>
            <a:chExt cx="5350881" cy="1053385"/>
          </a:xfrm>
        </p:grpSpPr>
        <p:sp>
          <p:nvSpPr>
            <p:cNvPr id="15" name="TextBox 14"/>
            <p:cNvSpPr txBox="1"/>
            <p:nvPr/>
          </p:nvSpPr>
          <p:spPr>
            <a:xfrm>
              <a:off x="3569208" y="2634947"/>
              <a:ext cx="2005584" cy="307777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Open One Pocket</a:t>
              </a:r>
              <a:endParaRPr lang="en-US" dirty="0"/>
            </a:p>
          </p:txBody>
        </p:sp>
        <p:pic>
          <p:nvPicPr>
            <p:cNvPr id="18" name="Picture 7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18535" t="7487" r="13000" b="5207"/>
            <a:stretch/>
          </p:blipFill>
          <p:spPr bwMode="auto">
            <a:xfrm rot="16200000">
              <a:off x="560237" y="2466484"/>
              <a:ext cx="885522" cy="15581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6" name="Group 5"/>
          <p:cNvGrpSpPr/>
          <p:nvPr/>
        </p:nvGrpSpPr>
        <p:grpSpPr>
          <a:xfrm>
            <a:off x="223437" y="3027876"/>
            <a:ext cx="6730880" cy="1545978"/>
            <a:chOff x="223437" y="3027876"/>
            <a:chExt cx="6730880" cy="1545978"/>
          </a:xfrm>
        </p:grpSpPr>
        <p:sp>
          <p:nvSpPr>
            <p:cNvPr id="16" name="TextBox 15"/>
            <p:cNvSpPr txBox="1"/>
            <p:nvPr/>
          </p:nvSpPr>
          <p:spPr>
            <a:xfrm>
              <a:off x="4948733" y="3027876"/>
              <a:ext cx="2005584" cy="307777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Open Two Pockets</a:t>
              </a:r>
              <a:endParaRPr lang="en-US" dirty="0"/>
            </a:p>
          </p:txBody>
        </p:sp>
        <p:pic>
          <p:nvPicPr>
            <p:cNvPr id="21" name="Picture 7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18535" t="7487" r="13000" b="5207"/>
            <a:stretch/>
          </p:blipFill>
          <p:spPr bwMode="auto">
            <a:xfrm rot="16200000">
              <a:off x="559763" y="3352006"/>
              <a:ext cx="885522" cy="15581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7" name="Group 6"/>
          <p:cNvGrpSpPr/>
          <p:nvPr/>
        </p:nvGrpSpPr>
        <p:grpSpPr>
          <a:xfrm>
            <a:off x="3084146" y="3750737"/>
            <a:ext cx="3981118" cy="1646233"/>
            <a:chOff x="3084146" y="3750737"/>
            <a:chExt cx="3981118" cy="1646233"/>
          </a:xfrm>
        </p:grpSpPr>
        <p:sp>
          <p:nvSpPr>
            <p:cNvPr id="17" name="TextBox 16"/>
            <p:cNvSpPr txBox="1"/>
            <p:nvPr/>
          </p:nvSpPr>
          <p:spPr>
            <a:xfrm>
              <a:off x="5059680" y="4455560"/>
              <a:ext cx="2005584" cy="307777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Deactivate One End</a:t>
              </a:r>
              <a:endParaRPr lang="en-US" dirty="0"/>
            </a:p>
          </p:txBody>
        </p:sp>
        <p:pic>
          <p:nvPicPr>
            <p:cNvPr id="22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84146" y="3750737"/>
              <a:ext cx="961717" cy="16462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0" name="TextBox 19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DH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3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6E65976-3D47-4A22-A0A2-3628DC1C0C74}" type="slidenum">
              <a:rPr smtClean="0"/>
              <a:pPr/>
              <a:t>25</a:t>
            </a:fld>
            <a:endParaRPr lang="en-US" dirty="0" smtClean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404680" y="12699"/>
            <a:ext cx="5596445" cy="69939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200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Quick Review: Load Steps</a:t>
            </a:r>
            <a:endParaRPr lang="en-US" sz="3200" i="0" spc="50" noProof="1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Rectangle 99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6869927" y="698500"/>
            <a:ext cx="2108973" cy="545581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175" lvl="1" indent="-3175">
              <a:buFont typeface="Wingdings" pitchFamily="2" charset="2"/>
              <a:buNone/>
            </a:pPr>
            <a:r>
              <a:rPr lang="en-US" sz="1800" b="1" dirty="0" smtClean="0"/>
              <a:t>As pressures and temperatures change, unit may overload.</a:t>
            </a:r>
          </a:p>
          <a:p>
            <a:pPr marL="3175" lvl="1" indent="-3175">
              <a:buFont typeface="Wingdings" pitchFamily="2" charset="2"/>
              <a:buNone/>
            </a:pPr>
            <a:endParaRPr lang="en-US" sz="1800" b="1" dirty="0"/>
          </a:p>
          <a:p>
            <a:pPr marL="3175" lvl="1" indent="-3175">
              <a:buFont typeface="Wingdings" pitchFamily="2" charset="2"/>
              <a:buNone/>
            </a:pPr>
            <a:r>
              <a:rPr lang="en-US" sz="1800" b="1" dirty="0" smtClean="0"/>
              <a:t>Having other available safe load steps allows the unit to be unloaded so that it can continue to safely operate.</a:t>
            </a:r>
          </a:p>
          <a:p>
            <a:pPr marL="3175" lvl="1" indent="-3175">
              <a:buFont typeface="Wingdings" pitchFamily="2" charset="2"/>
              <a:buNone/>
            </a:pPr>
            <a:endParaRPr lang="en-US" sz="1800" b="1" dirty="0"/>
          </a:p>
          <a:p>
            <a:pPr marL="3175" lvl="1" indent="-3175">
              <a:buFont typeface="Wingdings" pitchFamily="2" charset="2"/>
              <a:buNone/>
            </a:pPr>
            <a:r>
              <a:rPr lang="en-US" sz="1800" b="1" dirty="0" smtClean="0"/>
              <a:t>Speed is a good flow control device, but not a good load control device.</a:t>
            </a:r>
          </a:p>
        </p:txBody>
      </p:sp>
      <p:pic>
        <p:nvPicPr>
          <p:cNvPr id="2" name="Load Step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9640" t="5799" r="9470" b="19436"/>
          <a:stretch/>
        </p:blipFill>
        <p:spPr>
          <a:xfrm>
            <a:off x="326003" y="636105"/>
            <a:ext cx="6515188" cy="5319422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DH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30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6E65976-3D47-4A22-A0A2-3628DC1C0C74}" type="slidenum">
              <a:rPr smtClean="0"/>
              <a:pPr/>
              <a:t>26</a:t>
            </a:fld>
            <a:endParaRPr lang="en-US" dirty="0" smtClean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62561" y="499081"/>
            <a:ext cx="7801584" cy="53569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8000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Quick Review:</a:t>
            </a:r>
            <a:br>
              <a:rPr lang="en-US" sz="8000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sz="8000" i="0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Unloading</a:t>
            </a:r>
          </a:p>
          <a:p>
            <a:pPr algn="l"/>
            <a:r>
              <a:rPr lang="en-US" sz="8000" i="0" spc="50" noProof="1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Sequence</a:t>
            </a:r>
          </a:p>
          <a:p>
            <a:pPr algn="l"/>
            <a:r>
              <a:rPr lang="en-US" sz="8000" i="0" spc="50" noProof="1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Objectives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267" y="3547533"/>
            <a:ext cx="3144308" cy="1813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DH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1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4C08048-8748-48B9-9AA0-38AE8AD2A38A}" type="slidenum">
              <a:rPr smtClean="0"/>
              <a:pPr/>
              <a:t>27</a:t>
            </a:fld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20607" y="837095"/>
            <a:ext cx="837626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800000"/>
                </a:solidFill>
              </a:rPr>
              <a:t>General Objectives</a:t>
            </a:r>
            <a:r>
              <a:rPr lang="en-US" sz="3200" dirty="0" smtClean="0">
                <a:solidFill>
                  <a:srgbClr val="800000"/>
                </a:solidFill>
              </a:rPr>
              <a:t>:</a:t>
            </a:r>
          </a:p>
          <a:p>
            <a:endParaRPr lang="en-US" sz="3200" dirty="0" smtClean="0">
              <a:solidFill>
                <a:srgbClr val="800000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Safely unload unit via reasonable changes in load to prevent overloading of driver, and</a:t>
            </a:r>
          </a:p>
          <a:p>
            <a:endParaRPr lang="en-US" sz="3200" dirty="0" smtClean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Safely </a:t>
            </a:r>
            <a:r>
              <a:rPr lang="en-US" sz="3200" dirty="0">
                <a:solidFill>
                  <a:schemeClr val="tx1"/>
                </a:solidFill>
              </a:rPr>
              <a:t>unload unit </a:t>
            </a:r>
            <a:r>
              <a:rPr lang="en-US" sz="3200" dirty="0" smtClean="0">
                <a:solidFill>
                  <a:schemeClr val="tx1"/>
                </a:solidFill>
              </a:rPr>
              <a:t>via reasonable </a:t>
            </a:r>
            <a:r>
              <a:rPr lang="en-US" sz="3200" dirty="0">
                <a:solidFill>
                  <a:schemeClr val="tx1"/>
                </a:solidFill>
              </a:rPr>
              <a:t>changes in </a:t>
            </a:r>
            <a:r>
              <a:rPr lang="en-US" sz="3200" dirty="0" smtClean="0">
                <a:solidFill>
                  <a:schemeClr val="tx1"/>
                </a:solidFill>
              </a:rPr>
              <a:t>flow to achieve desired flow rates, maintain desired pressures, or prevent high temperatures.</a:t>
            </a:r>
          </a:p>
          <a:p>
            <a:pPr marL="342900" indent="-342900">
              <a:buFont typeface="Arial" charset="0"/>
              <a:buChar char="•"/>
            </a:pP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54668" y="12699"/>
            <a:ext cx="7646458" cy="69939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200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Quick Review: Unloading Sequences</a:t>
            </a:r>
            <a:endParaRPr lang="en-US" sz="3200" i="0" spc="50" noProof="1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DH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4C08048-8748-48B9-9AA0-38AE8AD2A38A}" type="slidenum">
              <a:rPr smtClean="0"/>
              <a:pPr/>
              <a:t>28</a:t>
            </a:fld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20607" y="730043"/>
            <a:ext cx="83762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solidFill>
                  <a:srgbClr val="800000"/>
                </a:solidFill>
              </a:rPr>
              <a:t>Common Objectives</a:t>
            </a:r>
            <a:r>
              <a:rPr lang="en-US" sz="2400" dirty="0" smtClean="0">
                <a:solidFill>
                  <a:srgbClr val="800000"/>
                </a:solidFill>
              </a:rPr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Create Load Steps of Appropriate Load Changes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Approximately </a:t>
            </a:r>
            <a:r>
              <a:rPr lang="en-US" sz="2400" dirty="0" smtClean="0">
                <a:solidFill>
                  <a:srgbClr val="0070C0"/>
                </a:solidFill>
              </a:rPr>
              <a:t>±5%</a:t>
            </a:r>
            <a:r>
              <a:rPr lang="en-US" sz="2400" dirty="0" smtClean="0">
                <a:solidFill>
                  <a:schemeClr val="tx1"/>
                </a:solidFill>
              </a:rPr>
              <a:t> apart for </a:t>
            </a:r>
            <a:r>
              <a:rPr lang="en-US" sz="2400" dirty="0" smtClean="0">
                <a:solidFill>
                  <a:srgbClr val="0070C0"/>
                </a:solidFill>
              </a:rPr>
              <a:t>Variable</a:t>
            </a:r>
            <a:r>
              <a:rPr lang="en-US" sz="2400" dirty="0" smtClean="0">
                <a:solidFill>
                  <a:schemeClr val="tx1"/>
                </a:solidFill>
              </a:rPr>
              <a:t>-speed Units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Approximately </a:t>
            </a:r>
            <a:r>
              <a:rPr lang="en-US" sz="2400" dirty="0" smtClean="0">
                <a:solidFill>
                  <a:srgbClr val="0070C0"/>
                </a:solidFill>
              </a:rPr>
              <a:t>±3%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apart for </a:t>
            </a:r>
            <a:r>
              <a:rPr lang="en-US" sz="2400" dirty="0" smtClean="0">
                <a:solidFill>
                  <a:srgbClr val="0070C0"/>
                </a:solidFill>
              </a:rPr>
              <a:t>Fixed</a:t>
            </a:r>
            <a:r>
              <a:rPr lang="en-US" sz="2400" dirty="0" smtClean="0">
                <a:solidFill>
                  <a:schemeClr val="tx1"/>
                </a:solidFill>
              </a:rPr>
              <a:t>-speed Units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 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Load Steps should Cover Widest Operating Map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Primary Preference for Clearance-based Devices: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Not Always Ideal for Low Ratio Applications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Apply Caution with High Ratio Applications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Secondary Preference for End Deactivators: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Can lead to higher Pulsation &amp; Torsional Concerns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Can lead to Rod Load &amp; Pin Reversal Concerns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Can increase Parasitic Losses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54668" y="12699"/>
            <a:ext cx="7646458" cy="69939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200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Quick Review: Unloading Sequences</a:t>
            </a:r>
            <a:endParaRPr lang="en-US" sz="3200" i="0" spc="50" noProof="1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DH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68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4C08048-8748-48B9-9AA0-38AE8AD2A38A}" type="slidenum">
              <a:rPr smtClean="0"/>
              <a:pPr/>
              <a:t>29</a:t>
            </a:fld>
            <a:endParaRPr lang="en-US" dirty="0" smtClean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54668" y="12699"/>
            <a:ext cx="7646458" cy="69939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200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Quick Review: Unloading Sequences</a:t>
            </a:r>
            <a:endParaRPr lang="en-US" sz="3200" i="0" spc="50" noProof="1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0607" y="837095"/>
            <a:ext cx="83762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solidFill>
                  <a:srgbClr val="800000"/>
                </a:solidFill>
              </a:rPr>
              <a:t>Common Objectives</a:t>
            </a:r>
            <a:r>
              <a:rPr lang="en-US" sz="2400" dirty="0" smtClean="0">
                <a:solidFill>
                  <a:srgbClr val="800000"/>
                </a:solidFill>
              </a:rPr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Balance Forces &amp; Pressures: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On a per Stage Basis:</a:t>
            </a:r>
          </a:p>
          <a:p>
            <a:pPr marL="1257300" lvl="2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Discharge Temperatures</a:t>
            </a:r>
            <a:r>
              <a:rPr lang="en-US" sz="2400" dirty="0">
                <a:solidFill>
                  <a:schemeClr val="tx1"/>
                </a:solidFill>
              </a:rPr>
              <a:t>,</a:t>
            </a:r>
          </a:p>
          <a:p>
            <a:pPr marL="1257300" lvl="2" indent="-342900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Compression </a:t>
            </a:r>
            <a:r>
              <a:rPr lang="en-US" sz="2400" dirty="0" smtClean="0">
                <a:solidFill>
                  <a:schemeClr val="tx1"/>
                </a:solidFill>
              </a:rPr>
              <a:t>Ratios,</a:t>
            </a:r>
          </a:p>
          <a:p>
            <a:pPr lvl="2"/>
            <a:endParaRPr lang="en-US" sz="2400" dirty="0" smtClean="0">
              <a:solidFill>
                <a:schemeClr val="tx1"/>
              </a:solidFill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On a per Throw Basis:</a:t>
            </a:r>
            <a:endParaRPr lang="en-US" sz="2400" dirty="0">
              <a:solidFill>
                <a:schemeClr val="tx1"/>
              </a:solidFill>
            </a:endParaRPr>
          </a:p>
          <a:p>
            <a:pPr marL="1257300" lvl="2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Cylinder Head End vs. Crank End,</a:t>
            </a:r>
          </a:p>
          <a:p>
            <a:pPr lvl="2"/>
            <a:endParaRPr lang="en-US" sz="2400" dirty="0" smtClean="0">
              <a:solidFill>
                <a:schemeClr val="tx1"/>
              </a:solidFill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Across Opposing Throws,</a:t>
            </a:r>
          </a:p>
          <a:p>
            <a:pPr lvl="1"/>
            <a:endParaRPr lang="en-US" sz="2400" dirty="0" smtClean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Keep Torque Effort as Smooth as Possible,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Minimize both Valve Losses and Parasitic Losses.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DH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45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B44F780-5738-4208-B5B5-0EF9F8724D31}" type="slidenum">
              <a:rPr smtClean="0"/>
              <a:pPr/>
              <a:t>3</a:t>
            </a:fld>
            <a:endParaRPr lang="en-US" dirty="0" smtClean="0"/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5900" y="12699"/>
            <a:ext cx="8694636" cy="699399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Unloading Methodologies Short Course</a:t>
            </a:r>
            <a:endParaRPr lang="en-US" sz="3200" i="0" spc="50" noProof="1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410453" y="855224"/>
            <a:ext cx="8412534" cy="529265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80000"/>
              </a:lnSpc>
              <a:buFont typeface="Wingdings" pitchFamily="2" charset="2"/>
              <a:buNone/>
            </a:pPr>
            <a:r>
              <a:rPr lang="en-US" sz="2800" dirty="0" smtClean="0"/>
              <a:t>  Provide course attendees with: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Char char="Ø"/>
            </a:pPr>
            <a:endParaRPr lang="en-US" sz="2800" dirty="0" smtClean="0"/>
          </a:p>
          <a:p>
            <a:pPr marL="401638" lvl="1">
              <a:lnSpc>
                <a:spcPct val="80000"/>
              </a:lnSpc>
              <a:buFont typeface="Wingdings" pitchFamily="2" charset="2"/>
              <a:buChar char="q"/>
            </a:pPr>
            <a:r>
              <a:rPr lang="en-US" sz="2800" b="1" dirty="0" smtClean="0"/>
              <a:t> A fundamental review of common unloading</a:t>
            </a:r>
          </a:p>
          <a:p>
            <a:pPr marL="115888" lvl="1" indent="0">
              <a:lnSpc>
                <a:spcPct val="80000"/>
              </a:lnSpc>
              <a:buNone/>
            </a:pPr>
            <a:r>
              <a:rPr lang="en-US" sz="2800" b="1" dirty="0"/>
              <a:t>	</a:t>
            </a:r>
            <a:r>
              <a:rPr lang="en-US" sz="2800" b="1" dirty="0" smtClean="0"/>
              <a:t>devices for reciprocating compressors,</a:t>
            </a:r>
          </a:p>
          <a:p>
            <a:pPr marL="115888" lvl="1" indent="0">
              <a:lnSpc>
                <a:spcPct val="80000"/>
              </a:lnSpc>
              <a:buNone/>
            </a:pPr>
            <a:r>
              <a:rPr lang="en-US" b="1" dirty="0" smtClean="0"/>
              <a:t> </a:t>
            </a:r>
          </a:p>
          <a:p>
            <a:pPr marL="401638" lvl="1">
              <a:lnSpc>
                <a:spcPct val="80000"/>
              </a:lnSpc>
              <a:buFont typeface="Wingdings" pitchFamily="2" charset="2"/>
              <a:buChar char="q"/>
            </a:pPr>
            <a:r>
              <a:rPr lang="en-US" sz="2800" b="1" dirty="0" smtClean="0"/>
              <a:t> Guidelines for developing, evaluating and</a:t>
            </a:r>
          </a:p>
          <a:p>
            <a:pPr marL="115888" lvl="1" indent="0">
              <a:lnSpc>
                <a:spcPct val="80000"/>
              </a:lnSpc>
              <a:buNone/>
            </a:pPr>
            <a:r>
              <a:rPr lang="en-US" sz="2800" b="1" dirty="0"/>
              <a:t>	</a:t>
            </a:r>
            <a:r>
              <a:rPr lang="en-US" sz="2800" b="1" dirty="0" smtClean="0"/>
              <a:t>implementing unloading sequences, </a:t>
            </a:r>
          </a:p>
          <a:p>
            <a:pPr marL="115888" lvl="1" indent="0">
              <a:lnSpc>
                <a:spcPct val="80000"/>
              </a:lnSpc>
              <a:buNone/>
            </a:pPr>
            <a:r>
              <a:rPr lang="en-US" sz="2800" b="1" dirty="0"/>
              <a:t> </a:t>
            </a:r>
          </a:p>
          <a:p>
            <a:pPr marL="401638" lvl="1">
              <a:lnSpc>
                <a:spcPct val="80000"/>
              </a:lnSpc>
              <a:buFont typeface="Wingdings" pitchFamily="2" charset="2"/>
              <a:buChar char="q"/>
            </a:pPr>
            <a:r>
              <a:rPr lang="en-US" sz="2800" b="1" dirty="0" smtClean="0"/>
              <a:t> Solid understanding of concerns, issues,</a:t>
            </a:r>
          </a:p>
          <a:p>
            <a:pPr marL="115888" lvl="1" indent="0">
              <a:lnSpc>
                <a:spcPct val="80000"/>
              </a:lnSpc>
              <a:buNone/>
            </a:pPr>
            <a:r>
              <a:rPr lang="en-US" sz="2800" b="1" dirty="0"/>
              <a:t>	</a:t>
            </a:r>
            <a:r>
              <a:rPr lang="en-US" sz="2800" b="1" dirty="0" smtClean="0"/>
              <a:t>and consequential problems if load steps</a:t>
            </a:r>
          </a:p>
          <a:p>
            <a:pPr marL="115888" lvl="1" indent="0">
              <a:lnSpc>
                <a:spcPct val="80000"/>
              </a:lnSpc>
              <a:buNone/>
            </a:pPr>
            <a:r>
              <a:rPr lang="en-US" sz="2800" b="1" dirty="0" smtClean="0"/>
              <a:t>	are not properly reviewed,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DH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4C08048-8748-48B9-9AA0-38AE8AD2A38A}" type="slidenum">
              <a:rPr smtClean="0"/>
              <a:pPr/>
              <a:t>30</a:t>
            </a:fld>
            <a:endParaRPr lang="en-US" dirty="0" smtClean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54668" y="12699"/>
            <a:ext cx="7646458" cy="69939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200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Quick Review: Unloading Sequences</a:t>
            </a:r>
            <a:endParaRPr lang="en-US" sz="3200" i="0" spc="50" noProof="1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0607" y="837095"/>
            <a:ext cx="83762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800000"/>
                </a:solidFill>
              </a:rPr>
              <a:t>Unit Unloading Abilities</a:t>
            </a:r>
            <a:r>
              <a:rPr lang="en-US" sz="3200" dirty="0" smtClean="0">
                <a:solidFill>
                  <a:srgbClr val="800000"/>
                </a:solidFill>
              </a:rPr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Turndown from 100% to 90%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High Volume Units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Some Tightly-controlled Process Units</a:t>
            </a:r>
          </a:p>
          <a:p>
            <a:endParaRPr lang="en-US" sz="3200" dirty="0" smtClean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Turndown </a:t>
            </a:r>
            <a:r>
              <a:rPr lang="en-US" sz="3200" dirty="0">
                <a:solidFill>
                  <a:schemeClr val="tx1"/>
                </a:solidFill>
              </a:rPr>
              <a:t>from 100% to </a:t>
            </a:r>
            <a:r>
              <a:rPr lang="en-US" sz="3200" dirty="0" smtClean="0">
                <a:solidFill>
                  <a:schemeClr val="tx1"/>
                </a:solidFill>
              </a:rPr>
              <a:t>75%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3200" u="sng" dirty="0" smtClean="0">
                <a:solidFill>
                  <a:srgbClr val="0070C0"/>
                </a:solidFill>
              </a:rPr>
              <a:t>Most Common</a:t>
            </a:r>
            <a:r>
              <a:rPr lang="en-US" sz="3200" dirty="0" smtClean="0">
                <a:solidFill>
                  <a:schemeClr val="tx1"/>
                </a:solidFill>
              </a:rPr>
              <a:t> Amount of Turndown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Typical with Natural Gas Units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DH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65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4C08048-8748-48B9-9AA0-38AE8AD2A38A}" type="slidenum">
              <a:rPr smtClean="0"/>
              <a:pPr/>
              <a:t>31</a:t>
            </a:fld>
            <a:endParaRPr lang="en-US" dirty="0" smtClean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54668" y="12699"/>
            <a:ext cx="7646458" cy="69939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200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Quick Review: Unloading Sequences</a:t>
            </a:r>
            <a:endParaRPr lang="en-US" sz="3200" i="0" spc="50" noProof="1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0606" y="837095"/>
            <a:ext cx="858051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solidFill>
                  <a:srgbClr val="800000"/>
                </a:solidFill>
              </a:rPr>
              <a:t>Unit Unloading </a:t>
            </a:r>
            <a:r>
              <a:rPr lang="en-US" sz="3200" u="sng" dirty="0" smtClean="0">
                <a:solidFill>
                  <a:srgbClr val="800000"/>
                </a:solidFill>
              </a:rPr>
              <a:t>Abilities</a:t>
            </a:r>
            <a:r>
              <a:rPr lang="en-US" sz="3200" dirty="0" smtClean="0">
                <a:solidFill>
                  <a:srgbClr val="800000"/>
                </a:solidFill>
              </a:rPr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Turndown </a:t>
            </a:r>
            <a:r>
              <a:rPr lang="en-US" sz="3200" dirty="0">
                <a:solidFill>
                  <a:schemeClr val="tx1"/>
                </a:solidFill>
              </a:rPr>
              <a:t>from 100% to </a:t>
            </a:r>
            <a:r>
              <a:rPr lang="en-US" sz="3200" dirty="0" smtClean="0">
                <a:solidFill>
                  <a:schemeClr val="tx1"/>
                </a:solidFill>
              </a:rPr>
              <a:t>50%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Wide Map Coverage Units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Some Process Units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Some Injection/Withdrawal Units</a:t>
            </a:r>
          </a:p>
          <a:p>
            <a:pPr lvl="1"/>
            <a:endParaRPr lang="en-US" sz="3200" dirty="0" smtClean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Turndown from 100% to </a:t>
            </a:r>
            <a:r>
              <a:rPr lang="en-US" sz="3200" dirty="0" smtClean="0">
                <a:solidFill>
                  <a:schemeClr val="tx1"/>
                </a:solidFill>
              </a:rPr>
              <a:t>25%, or even 0</a:t>
            </a:r>
            <a:r>
              <a:rPr lang="en-US" sz="3200" dirty="0">
                <a:solidFill>
                  <a:schemeClr val="tx1"/>
                </a:solidFill>
              </a:rPr>
              <a:t>%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Flow Control is Primary Objective</a:t>
            </a:r>
            <a:endParaRPr lang="en-US" sz="3200" dirty="0">
              <a:solidFill>
                <a:schemeClr val="tx1"/>
              </a:solidFill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Process Units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Usually over a Limited Operating Map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DH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05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38149" y="800099"/>
            <a:ext cx="8372475" cy="5314951"/>
          </a:xfrm>
        </p:spPr>
        <p:txBody>
          <a:bodyPr/>
          <a:lstStyle/>
          <a:p>
            <a:pPr lvl="0"/>
            <a:r>
              <a:rPr lang="en-US" sz="3200" dirty="0"/>
              <a:t>For Integral Frames:</a:t>
            </a:r>
          </a:p>
          <a:p>
            <a:pPr marL="228600" lvl="1" indent="-228600">
              <a:buFont typeface="Arial" pitchFamily="34" charset="0"/>
              <a:buChar char="•"/>
            </a:pPr>
            <a:r>
              <a:rPr lang="en-US" sz="2400" b="1" dirty="0"/>
              <a:t>Sequence of Clearance unloading devices engaged based on throw locations is typically </a:t>
            </a:r>
            <a:r>
              <a:rPr lang="en-US" sz="2400" b="1" u="sng" dirty="0"/>
              <a:t>not</a:t>
            </a:r>
            <a:r>
              <a:rPr lang="en-US" sz="2400" b="1" dirty="0"/>
              <a:t> relevant for torsional.</a:t>
            </a:r>
          </a:p>
          <a:p>
            <a:pPr marL="228600" lvl="2">
              <a:buFont typeface="Arial" pitchFamily="34" charset="0"/>
              <a:buChar char="•"/>
            </a:pPr>
            <a:r>
              <a:rPr lang="en-US" sz="2400" b="1" dirty="0"/>
              <a:t>Not usually relevant for pulsations either unless very large clearance changes are made.</a:t>
            </a:r>
          </a:p>
          <a:p>
            <a:pPr marL="228600" lvl="1" indent="-228600">
              <a:buFont typeface="Arial" pitchFamily="34" charset="0"/>
              <a:buChar char="•"/>
            </a:pPr>
            <a:r>
              <a:rPr lang="en-US" sz="2400" b="1" dirty="0"/>
              <a:t>Sequence of End Deactivation unloading devices engaged based on throw locations is typically </a:t>
            </a:r>
            <a:r>
              <a:rPr lang="en-US" sz="2400" b="1" u="sng" dirty="0"/>
              <a:t>not</a:t>
            </a:r>
            <a:r>
              <a:rPr lang="en-US" sz="2400" b="1" dirty="0"/>
              <a:t> relevant for torsional.</a:t>
            </a:r>
          </a:p>
          <a:p>
            <a:pPr marL="228600" lvl="2">
              <a:buFont typeface="Arial" pitchFamily="34" charset="0"/>
              <a:buChar char="•"/>
            </a:pPr>
            <a:r>
              <a:rPr lang="en-US" sz="2400" b="1" dirty="0"/>
              <a:t>Still very relevant to pulsations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EE0789-6122-449A-AECB-C17050BAAA6C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354668" y="12699"/>
            <a:ext cx="7646458" cy="69939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200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Quick Review: Unloading Sequences</a:t>
            </a:r>
            <a:endParaRPr lang="en-US" sz="3200" i="0" spc="50" noProof="1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DH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62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38149" y="800099"/>
            <a:ext cx="8372475" cy="5314951"/>
          </a:xfrm>
        </p:spPr>
        <p:txBody>
          <a:bodyPr/>
          <a:lstStyle/>
          <a:p>
            <a:pPr lvl="0"/>
            <a:r>
              <a:rPr lang="en-US" sz="3200" dirty="0" smtClean="0"/>
              <a:t>For </a:t>
            </a:r>
            <a:r>
              <a:rPr lang="en-US" sz="3200" dirty="0"/>
              <a:t>Separable Frames:</a:t>
            </a:r>
          </a:p>
          <a:p>
            <a:pPr marL="228600" lvl="1" indent="-228600">
              <a:buFont typeface="Arial" pitchFamily="34" charset="0"/>
              <a:buChar char="•"/>
            </a:pPr>
            <a:r>
              <a:rPr lang="en-US" sz="2400" b="1" dirty="0"/>
              <a:t>Sequence of Clearance unloading devices engaged based on throw locations is usually </a:t>
            </a:r>
            <a:r>
              <a:rPr lang="en-US" sz="2400" b="1" u="sng" dirty="0"/>
              <a:t>not</a:t>
            </a:r>
            <a:r>
              <a:rPr lang="en-US" sz="2400" b="1" dirty="0"/>
              <a:t> relevant to torsional.</a:t>
            </a:r>
          </a:p>
          <a:p>
            <a:pPr marL="228600" lvl="2">
              <a:buFont typeface="Arial" pitchFamily="34" charset="0"/>
              <a:buChar char="•"/>
            </a:pPr>
            <a:r>
              <a:rPr lang="en-US" sz="2400" b="1" dirty="0"/>
              <a:t>Exceptions can happen: If too much clearance is used (Low Vol. Eff.), then this becomes more similar to End Deactivation.</a:t>
            </a:r>
          </a:p>
          <a:p>
            <a:pPr marL="228600" lvl="1" indent="-228600">
              <a:buFont typeface="Arial" pitchFamily="34" charset="0"/>
              <a:buChar char="•"/>
            </a:pPr>
            <a:r>
              <a:rPr lang="en-US" sz="2400" b="1" dirty="0"/>
              <a:t>Sequence of End Deactivation unloading devices engaged based on throw locations is typically VERY relevant to torsional.</a:t>
            </a:r>
          </a:p>
          <a:p>
            <a:pPr marL="228600" lvl="2">
              <a:buFont typeface="Arial" pitchFamily="34" charset="0"/>
              <a:buChar char="•"/>
            </a:pPr>
            <a:r>
              <a:rPr lang="en-US" sz="2400" b="1" dirty="0"/>
              <a:t>Ultimately depends on throw offset angles of crank used. Consult OEM for best options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EE0789-6122-449A-AECB-C17050BAAA6C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354668" y="12699"/>
            <a:ext cx="7646458" cy="69939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200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Quick Review: Unloading Sequences</a:t>
            </a:r>
            <a:endParaRPr lang="en-US" sz="3200" i="0" spc="50" noProof="1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DH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32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09574" y="819149"/>
            <a:ext cx="8591552" cy="5314951"/>
          </a:xfrm>
        </p:spPr>
        <p:txBody>
          <a:bodyPr/>
          <a:lstStyle/>
          <a:p>
            <a:pPr marL="0" lvl="0" indent="0"/>
            <a:r>
              <a:rPr lang="en-US" sz="2800" dirty="0" smtClean="0"/>
              <a:t>For </a:t>
            </a:r>
            <a:r>
              <a:rPr lang="en-US" sz="2800" dirty="0"/>
              <a:t>Both Types of Frames:</a:t>
            </a:r>
          </a:p>
          <a:p>
            <a:pPr marL="285750" lvl="1">
              <a:buFont typeface="Arial" pitchFamily="34" charset="0"/>
              <a:buChar char="•"/>
            </a:pPr>
            <a:r>
              <a:rPr lang="en-US" sz="2000" dirty="0"/>
              <a:t>Only under ideal situations and with OEM </a:t>
            </a:r>
            <a:r>
              <a:rPr lang="en-US" sz="2000" dirty="0" smtClean="0"/>
              <a:t>approval should </a:t>
            </a:r>
            <a:r>
              <a:rPr lang="en-US" sz="2000" dirty="0"/>
              <a:t>crank ends be deactivated while still compressing on head ends (SAHE).</a:t>
            </a:r>
          </a:p>
          <a:p>
            <a:pPr marL="285750" lvl="1">
              <a:buFont typeface="Arial" pitchFamily="34" charset="0"/>
              <a:buChar char="•"/>
            </a:pPr>
            <a:r>
              <a:rPr lang="en-US" sz="2000" dirty="0"/>
              <a:t>Unload head ends before unloading crank ends to avoid pin non-reversal issues.</a:t>
            </a:r>
          </a:p>
          <a:p>
            <a:pPr marL="285750" lvl="1">
              <a:buFont typeface="Arial" pitchFamily="34" charset="0"/>
              <a:buChar char="•"/>
            </a:pPr>
            <a:r>
              <a:rPr lang="en-US" sz="2000" dirty="0"/>
              <a:t>Unloading 1</a:t>
            </a:r>
            <a:r>
              <a:rPr lang="en-US" sz="2000" baseline="30000" dirty="0"/>
              <a:t>st</a:t>
            </a:r>
            <a:r>
              <a:rPr lang="en-US" sz="2000" dirty="0"/>
              <a:t> stage is usually the best bang for the buck.</a:t>
            </a:r>
          </a:p>
          <a:p>
            <a:pPr marL="285750" lvl="1">
              <a:buFont typeface="Arial" pitchFamily="34" charset="0"/>
              <a:buChar char="•"/>
            </a:pPr>
            <a:r>
              <a:rPr lang="en-US" sz="2000" dirty="0"/>
              <a:t>Unloading 2</a:t>
            </a:r>
            <a:r>
              <a:rPr lang="en-US" sz="2000" baseline="30000" dirty="0"/>
              <a:t>nd</a:t>
            </a:r>
            <a:r>
              <a:rPr lang="en-US" sz="2000" dirty="0"/>
              <a:t> stage is very often useful.</a:t>
            </a:r>
          </a:p>
          <a:p>
            <a:pPr marL="742950" lvl="3" indent="-285750">
              <a:buFont typeface="Arial" pitchFamily="34" charset="0"/>
              <a:buChar char="•"/>
            </a:pPr>
            <a:r>
              <a:rPr lang="en-US" sz="2000" dirty="0"/>
              <a:t>Option A: Unload both stages appropriately together to maintain more balanced interstage pressures, and avoid curve-crossing.</a:t>
            </a:r>
          </a:p>
          <a:p>
            <a:pPr marL="742950" lvl="3" indent="-285750">
              <a:buFont typeface="Arial" pitchFamily="34" charset="0"/>
              <a:buChar char="•"/>
            </a:pPr>
            <a:r>
              <a:rPr lang="en-US" sz="2000" dirty="0"/>
              <a:t>Option B: Unload first stage complete (or as much as useful), then simultaneously reload part of the 1</a:t>
            </a:r>
            <a:r>
              <a:rPr lang="en-US" sz="2000" baseline="30000" dirty="0"/>
              <a:t>st</a:t>
            </a:r>
            <a:r>
              <a:rPr lang="en-US" sz="2000" dirty="0"/>
              <a:t> stage unload the 2</a:t>
            </a:r>
            <a:r>
              <a:rPr lang="en-US" sz="2000" baseline="30000" dirty="0"/>
              <a:t>nd</a:t>
            </a:r>
            <a:r>
              <a:rPr lang="en-US" sz="2000" dirty="0"/>
              <a:t> stage, then continue to unload the 1</a:t>
            </a:r>
            <a:r>
              <a:rPr lang="en-US" sz="2000" baseline="30000" dirty="0"/>
              <a:t>st</a:t>
            </a:r>
            <a:r>
              <a:rPr lang="en-US" sz="2000" dirty="0"/>
              <a:t> stage. This option usually gives more load steps and hence better operating map coverage.</a:t>
            </a:r>
          </a:p>
          <a:p>
            <a:pPr marL="285750" lvl="1">
              <a:buFont typeface="Arial" pitchFamily="34" charset="0"/>
              <a:buChar char="•"/>
            </a:pPr>
            <a:r>
              <a:rPr lang="en-US" sz="2000" dirty="0"/>
              <a:t>Unloading of 3</a:t>
            </a:r>
            <a:r>
              <a:rPr lang="en-US" sz="2000" baseline="30000" dirty="0"/>
              <a:t>rd</a:t>
            </a:r>
            <a:r>
              <a:rPr lang="en-US" sz="2000" dirty="0"/>
              <a:t> and higher stages is rare. Often can lead to rod load and pressure issues</a:t>
            </a:r>
            <a:r>
              <a:rPr lang="en-US" sz="2000" dirty="0" smtClean="0"/>
              <a:t>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EE0789-6122-449A-AECB-C17050BAAA6C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54668" y="12699"/>
            <a:ext cx="7646458" cy="69939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200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Quick Review: Unloading Sequences</a:t>
            </a:r>
            <a:endParaRPr lang="en-US" sz="3200" i="0" spc="50" noProof="1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DH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09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09574" y="819149"/>
            <a:ext cx="8591552" cy="5295901"/>
          </a:xfrm>
        </p:spPr>
        <p:txBody>
          <a:bodyPr>
            <a:noAutofit/>
          </a:bodyPr>
          <a:lstStyle/>
          <a:p>
            <a:pPr marL="0" lvl="0" indent="0"/>
            <a:r>
              <a:rPr lang="en-US" sz="2800" dirty="0" smtClean="0"/>
              <a:t>For </a:t>
            </a:r>
            <a:r>
              <a:rPr lang="en-US" sz="2800" dirty="0"/>
              <a:t>Both Types of Frames:</a:t>
            </a:r>
          </a:p>
          <a:p>
            <a:pPr marL="228600" lvl="1" indent="-228600">
              <a:buFont typeface="Arial" pitchFamily="34" charset="0"/>
              <a:buChar char="•"/>
            </a:pPr>
            <a:r>
              <a:rPr lang="en-US" sz="2000" dirty="0" smtClean="0"/>
              <a:t>Balancing </a:t>
            </a:r>
            <a:r>
              <a:rPr lang="en-US" sz="2000" dirty="0"/>
              <a:t>unloading across the cylinder </a:t>
            </a:r>
            <a:r>
              <a:rPr lang="en-US" sz="2000" dirty="0" smtClean="0"/>
              <a:t>may be </a:t>
            </a:r>
            <a:r>
              <a:rPr lang="en-US" sz="2000" dirty="0"/>
              <a:t>important. </a:t>
            </a:r>
          </a:p>
          <a:p>
            <a:pPr marL="685800" lvl="3">
              <a:buFont typeface="Arial" pitchFamily="34" charset="0"/>
              <a:buChar char="•"/>
            </a:pPr>
            <a:r>
              <a:rPr lang="en-US" sz="2000" dirty="0" smtClean="0"/>
              <a:t>Avoid </a:t>
            </a:r>
            <a:r>
              <a:rPr lang="en-US" sz="2000" dirty="0"/>
              <a:t>too much added clearance to one end (especially </a:t>
            </a:r>
            <a:r>
              <a:rPr lang="en-US" sz="2000" dirty="0" smtClean="0"/>
              <a:t>crank </a:t>
            </a:r>
            <a:r>
              <a:rPr lang="en-US" sz="2000" dirty="0"/>
              <a:t>end</a:t>
            </a:r>
            <a:r>
              <a:rPr lang="en-US" sz="2000" dirty="0" smtClean="0"/>
              <a:t>).</a:t>
            </a:r>
            <a:endParaRPr lang="en-US" sz="2000" dirty="0"/>
          </a:p>
          <a:p>
            <a:pPr marL="228600" lvl="1" indent="-228600">
              <a:buFont typeface="Arial" pitchFamily="34" charset="0"/>
              <a:buChar char="•"/>
            </a:pPr>
            <a:r>
              <a:rPr lang="en-US" sz="2000" dirty="0"/>
              <a:t>Balancing of load across all cylinder in that stage is important</a:t>
            </a:r>
            <a:r>
              <a:rPr lang="en-US" sz="2000" dirty="0" smtClean="0"/>
              <a:t>.</a:t>
            </a:r>
            <a:endParaRPr lang="en-US" sz="2000" dirty="0"/>
          </a:p>
          <a:p>
            <a:pPr marL="228600" lvl="1" indent="-228600">
              <a:buFont typeface="Arial" pitchFamily="34" charset="0"/>
              <a:buChar char="•"/>
            </a:pPr>
            <a:r>
              <a:rPr lang="en-US" sz="2000" dirty="0"/>
              <a:t>Balancing of load across opposed throws is usually not that important</a:t>
            </a:r>
            <a:r>
              <a:rPr lang="en-US" sz="2000" dirty="0" smtClean="0"/>
              <a:t>.</a:t>
            </a:r>
          </a:p>
          <a:p>
            <a:pPr marL="628650" lvl="2">
              <a:buFont typeface="Arial" pitchFamily="34" charset="0"/>
              <a:buChar char="•"/>
            </a:pPr>
            <a:r>
              <a:rPr lang="en-US" sz="2000" dirty="0" smtClean="0"/>
              <a:t>When </a:t>
            </a:r>
            <a:r>
              <a:rPr lang="en-US" sz="2000" dirty="0"/>
              <a:t>it is, torsional report will indicate this.</a:t>
            </a:r>
          </a:p>
          <a:p>
            <a:pPr marL="228600" lvl="1" indent="-228600">
              <a:buFont typeface="Arial" pitchFamily="34" charset="0"/>
              <a:buChar char="•"/>
            </a:pPr>
            <a:r>
              <a:rPr lang="en-US" sz="2000" dirty="0"/>
              <a:t>Deactivation of either end of a tandem cylinder is usually not a good thing to </a:t>
            </a:r>
            <a:r>
              <a:rPr lang="en-US" sz="2000" dirty="0" smtClean="0"/>
              <a:t>do.</a:t>
            </a:r>
          </a:p>
          <a:p>
            <a:pPr marL="628650" lvl="2">
              <a:buFont typeface="Arial" pitchFamily="34" charset="0"/>
              <a:buChar char="•"/>
            </a:pPr>
            <a:r>
              <a:rPr lang="en-US" sz="2000" dirty="0" smtClean="0"/>
              <a:t>Always consult </a:t>
            </a:r>
            <a:r>
              <a:rPr lang="en-US" sz="2000" dirty="0"/>
              <a:t>OEM.</a:t>
            </a:r>
          </a:p>
          <a:p>
            <a:pPr marL="228600" lvl="1" indent="-228600">
              <a:buFont typeface="Arial" pitchFamily="34" charset="0"/>
              <a:buChar char="•"/>
            </a:pPr>
            <a:r>
              <a:rPr lang="en-US" sz="2000" dirty="0"/>
              <a:t>Review load steps across full range of pressures, temperatures and speeds.</a:t>
            </a:r>
          </a:p>
          <a:p>
            <a:pPr marL="228600" lvl="2">
              <a:buFont typeface="Arial" pitchFamily="34" charset="0"/>
              <a:buChar char="•"/>
            </a:pPr>
            <a:r>
              <a:rPr lang="en-US" sz="2000" dirty="0"/>
              <a:t>Many times, load steps that look good at lower discharge pressures become unusable at higher pressures.</a:t>
            </a:r>
          </a:p>
          <a:p>
            <a:pPr marL="228600" lvl="2">
              <a:buFont typeface="Arial" pitchFamily="34" charset="0"/>
              <a:buChar char="•"/>
            </a:pPr>
            <a:r>
              <a:rPr lang="en-US" sz="2000" dirty="0"/>
              <a:t>Many times, load steps that look good at rated speeds break apart due to rod loads and/or pin non-reversal issues at lower speeds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EE0789-6122-449A-AECB-C17050BAAA6C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54668" y="12699"/>
            <a:ext cx="7646458" cy="69939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200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Quick Review: Unloading Sequences</a:t>
            </a:r>
            <a:endParaRPr lang="en-US" sz="3200" i="0" spc="50" noProof="1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DH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11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6E65976-3D47-4A22-A0A2-3628DC1C0C74}" type="slidenum">
              <a:rPr smtClean="0"/>
              <a:pPr/>
              <a:t>36</a:t>
            </a:fld>
            <a:endParaRPr lang="en-US" dirty="0" smtClean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74133" y="499081"/>
            <a:ext cx="8297334" cy="53569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8000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Quick Review:</a:t>
            </a:r>
            <a:br>
              <a:rPr lang="en-US" sz="8000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sz="8000" i="0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Torque</a:t>
            </a:r>
          </a:p>
          <a:p>
            <a:r>
              <a:rPr lang="en-US" sz="8000" i="0" spc="50" noProof="1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Effort &amp;</a:t>
            </a:r>
          </a:p>
          <a:p>
            <a:r>
              <a:rPr lang="en-US" sz="8000" i="0" spc="50" noProof="1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Harmonics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79" y="1777999"/>
            <a:ext cx="4057673" cy="2218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92" y="3012265"/>
            <a:ext cx="2911475" cy="3061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2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18" y="712098"/>
            <a:ext cx="7346421" cy="5307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97933" y="12699"/>
            <a:ext cx="8603193" cy="69939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200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Quick Review: Torque Effort &amp; Harmonics</a:t>
            </a:r>
            <a:endParaRPr lang="en-US" sz="3200" i="0" spc="50" noProof="1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3911" y="842187"/>
            <a:ext cx="1932890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Stage-1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54844" y="842187"/>
            <a:ext cx="1932890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Stage-2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noFill/>
        </p:spPr>
        <p:txBody>
          <a:bodyPr/>
          <a:lstStyle/>
          <a:p>
            <a:pPr algn="ctr"/>
            <a:fld id="{E4C08048-8748-48B9-9AA0-38AE8AD2A38A}" type="slidenum">
              <a:rPr smtClean="0">
                <a:solidFill>
                  <a:schemeClr val="bg1"/>
                </a:solidFill>
              </a:rPr>
              <a:pPr algn="ctr"/>
              <a:t>37</a:t>
            </a:fld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97933" y="12699"/>
            <a:ext cx="8603193" cy="69939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200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Quick Review: Torque Effort &amp; Harmonics</a:t>
            </a:r>
            <a:endParaRPr lang="en-US" sz="3200" i="0" spc="50" noProof="1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0606" y="837095"/>
            <a:ext cx="858051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Typical Goals are to Adjust Unloading to: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Minimize Torque Fluctuations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3200" dirty="0">
              <a:solidFill>
                <a:schemeClr val="tx1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Equalize Torque Fluctuations on Throws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3200" dirty="0">
              <a:solidFill>
                <a:schemeClr val="tx1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Avoid High Torque Fluctuations Near Drive or Aux End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3200" dirty="0">
              <a:solidFill>
                <a:schemeClr val="tx1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Minimize Number of Harmonic Orders with High Torque Fluctuations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noFill/>
        </p:spPr>
        <p:txBody>
          <a:bodyPr/>
          <a:lstStyle/>
          <a:p>
            <a:pPr algn="ctr"/>
            <a:fld id="{E4C08048-8748-48B9-9AA0-38AE8AD2A38A}" type="slidenum">
              <a:rPr smtClean="0">
                <a:solidFill>
                  <a:schemeClr val="bg1"/>
                </a:solidFill>
              </a:rPr>
              <a:pPr algn="ctr"/>
              <a:t>38</a:t>
            </a:fld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16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289798" y="699498"/>
            <a:ext cx="1642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All DA</a:t>
            </a:r>
          </a:p>
        </p:txBody>
      </p:sp>
      <p:pic>
        <p:nvPicPr>
          <p:cNvPr id="3" name="Torque Effort and Harmonic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700" r="3579"/>
          <a:stretch/>
        </p:blipFill>
        <p:spPr>
          <a:xfrm>
            <a:off x="397933" y="651930"/>
            <a:ext cx="6722534" cy="5321299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97933" y="12699"/>
            <a:ext cx="8603193" cy="69939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200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Quick Review: Torque Effort &amp; Harmonics</a:t>
            </a:r>
            <a:endParaRPr lang="en-US" sz="3200" i="0" spc="50" noProof="1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89799" y="694060"/>
            <a:ext cx="164253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All DA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noFill/>
        </p:spPr>
        <p:txBody>
          <a:bodyPr/>
          <a:lstStyle/>
          <a:p>
            <a:pPr algn="ctr"/>
            <a:fld id="{E4C08048-8748-48B9-9AA0-38AE8AD2A38A}" type="slidenum">
              <a:rPr smtClean="0">
                <a:solidFill>
                  <a:schemeClr val="bg1"/>
                </a:solidFill>
              </a:rPr>
              <a:pPr algn="ctr"/>
              <a:t>39</a:t>
            </a:fld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0261" y="1325983"/>
            <a:ext cx="190762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Add 2</a:t>
            </a:r>
            <a:r>
              <a:rPr lang="en-US" sz="2400" baseline="30000" dirty="0" smtClean="0">
                <a:solidFill>
                  <a:schemeClr val="tx1"/>
                </a:solidFill>
              </a:rPr>
              <a:t>nd</a:t>
            </a:r>
            <a:r>
              <a:rPr lang="en-US" sz="2400" dirty="0" smtClean="0">
                <a:solidFill>
                  <a:schemeClr val="tx1"/>
                </a:solidFill>
              </a:rPr>
              <a:t> Stg Clearance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50261" y="2175196"/>
            <a:ext cx="197653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Add 1</a:t>
            </a:r>
            <a:r>
              <a:rPr lang="en-US" sz="2400" baseline="30000" dirty="0" smtClean="0">
                <a:solidFill>
                  <a:schemeClr val="tx1"/>
                </a:solidFill>
              </a:rPr>
              <a:t>st</a:t>
            </a:r>
            <a:r>
              <a:rPr lang="en-US" sz="2400" dirty="0" smtClean="0">
                <a:solidFill>
                  <a:schemeClr val="tx1"/>
                </a:solidFill>
              </a:rPr>
              <a:t> Stg Clearance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51575" y="3162483"/>
            <a:ext cx="187522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Deactivate 1</a:t>
            </a:r>
            <a:r>
              <a:rPr lang="en-US" sz="2400" baseline="30000" dirty="0" smtClean="0">
                <a:solidFill>
                  <a:schemeClr val="tx1"/>
                </a:solidFill>
              </a:rPr>
              <a:t>st</a:t>
            </a:r>
            <a:r>
              <a:rPr lang="en-US" sz="2400" dirty="0" smtClean="0">
                <a:solidFill>
                  <a:schemeClr val="tx1"/>
                </a:solidFill>
              </a:rPr>
              <a:t> Stage HEs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51575" y="4521559"/>
            <a:ext cx="187522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Deactivate 2</a:t>
            </a:r>
            <a:r>
              <a:rPr lang="en-US" sz="2400" baseline="30000" dirty="0" smtClean="0">
                <a:solidFill>
                  <a:schemeClr val="tx1"/>
                </a:solidFill>
              </a:rPr>
              <a:t>nd</a:t>
            </a:r>
            <a:r>
              <a:rPr lang="en-US" sz="2400" dirty="0" smtClean="0">
                <a:solidFill>
                  <a:schemeClr val="tx1"/>
                </a:solidFill>
              </a:rPr>
              <a:t> Stage HEs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2402" y="2423820"/>
            <a:ext cx="7225553" cy="132343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i="1" dirty="0" smtClean="0"/>
              <a:t>Dynamic Torque Increases more than 3x from DA to SA</a:t>
            </a:r>
          </a:p>
        </p:txBody>
      </p:sp>
    </p:spTree>
    <p:extLst>
      <p:ext uri="{BB962C8B-B14F-4D97-AF65-F5344CB8AC3E}">
        <p14:creationId xmlns:p14="http://schemas.microsoft.com/office/powerpoint/2010/main" val="397847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/>
      <p:bldP spid="6" grpId="0" animBg="1"/>
      <p:bldP spid="9" grpId="0" animBg="1"/>
      <p:bldP spid="11" grpId="0" animBg="1"/>
      <p:bldP spid="10" grpId="0" animBg="1"/>
      <p:bldP spid="12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EFC1743-17C9-4057-A619-3A9B70974AC9}" type="slidenum">
              <a:rPr smtClean="0"/>
              <a:pPr/>
              <a:t>4</a:t>
            </a:fld>
            <a:endParaRPr lang="en-US" dirty="0" smtClean="0"/>
          </a:p>
        </p:txBody>
      </p:sp>
      <p:sp>
        <p:nvSpPr>
          <p:cNvPr id="43013" name="Text Box 4"/>
          <p:cNvSpPr txBox="1">
            <a:spLocks noChangeArrowheads="1"/>
          </p:cNvSpPr>
          <p:nvPr/>
        </p:nvSpPr>
        <p:spPr bwMode="auto">
          <a:xfrm>
            <a:off x="351884" y="751191"/>
            <a:ext cx="8364099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What is an Unloading Sequence?</a:t>
            </a: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Specific Arrangement of Unit Unloading Devices</a:t>
            </a:r>
            <a:endParaRPr lang="en-US" sz="2400" dirty="0">
              <a:solidFill>
                <a:schemeClr val="tx1"/>
              </a:solidFill>
            </a:endParaRPr>
          </a:p>
          <a:p>
            <a:pPr lvl="2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Each Device Useable </a:t>
            </a:r>
            <a:r>
              <a:rPr lang="en-US" sz="2400" u="sng" dirty="0" smtClean="0">
                <a:solidFill>
                  <a:schemeClr val="tx1"/>
                </a:solidFill>
              </a:rPr>
              <a:t>while</a:t>
            </a:r>
            <a:r>
              <a:rPr lang="en-US" sz="2400" dirty="0" smtClean="0">
                <a:solidFill>
                  <a:schemeClr val="tx1"/>
                </a:solidFill>
              </a:rPr>
              <a:t> Unit is Running</a:t>
            </a:r>
            <a:endParaRPr lang="en-US" sz="2400" dirty="0">
              <a:solidFill>
                <a:schemeClr val="tx1"/>
              </a:solidFill>
            </a:endParaRPr>
          </a:p>
          <a:p>
            <a:pPr lvl="2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Each Device Affects Load and/or Flow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Each Device has a Discrete Change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Common Devices are: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Clearance Pockets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End Deactivators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5900" y="12699"/>
            <a:ext cx="8694636" cy="699399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i="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Unloading Methodologies Short Course</a:t>
            </a:r>
            <a:endParaRPr lang="en-US" sz="3200" i="0" spc="50" noProof="1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DH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6E65976-3D47-4A22-A0A2-3628DC1C0C74}" type="slidenum">
              <a:rPr smtClean="0"/>
              <a:pPr/>
              <a:t>40</a:t>
            </a:fld>
            <a:endParaRPr lang="en-US" dirty="0" smtClean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75733" y="499081"/>
            <a:ext cx="8091612" cy="388665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8000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Quick Review:</a:t>
            </a:r>
            <a:br>
              <a:rPr lang="en-US" sz="8000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sz="8000" i="0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Torsional</a:t>
            </a:r>
          </a:p>
          <a:p>
            <a:pPr algn="l"/>
            <a:r>
              <a:rPr lang="en-US" sz="8000" i="0" spc="50" noProof="1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Concerns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508" y="3555999"/>
            <a:ext cx="3359730" cy="2543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JF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57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4C08048-8748-48B9-9AA0-38AE8AD2A38A}" type="slidenum">
              <a:rPr smtClean="0"/>
              <a:pPr/>
              <a:t>41</a:t>
            </a:fld>
            <a:endParaRPr lang="en-US" dirty="0" smtClean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54668" y="12699"/>
            <a:ext cx="7646458" cy="69939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Quick Review: Torsional</a:t>
            </a:r>
            <a:endParaRPr lang="en-US" sz="3200" i="0" spc="50" noProof="1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3332" y="635123"/>
            <a:ext cx="8052859" cy="69939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Why Do we need a Torsional Analysis?</a:t>
            </a:r>
            <a:endParaRPr lang="en-US" sz="3200" i="0" spc="50" noProof="1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151801" y="1148255"/>
            <a:ext cx="2595034" cy="69939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200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To Prevent</a:t>
            </a:r>
            <a:endParaRPr lang="en-US" sz="3200" i="0" spc="50" noProof="1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6406092" y="4564088"/>
            <a:ext cx="2595034" cy="141714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200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And Other Nasty Problems</a:t>
            </a:r>
            <a:endParaRPr lang="en-US" sz="3200" i="0" spc="50" noProof="1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6580" y="1352883"/>
            <a:ext cx="3048000" cy="2601048"/>
            <a:chOff x="146580" y="1352883"/>
            <a:chExt cx="3048000" cy="2601048"/>
          </a:xfrm>
        </p:grpSpPr>
        <p:pic>
          <p:nvPicPr>
            <p:cNvPr id="6" name="Picture 10"/>
            <p:cNvPicPr>
              <a:picLocks noGrp="1" noChangeAspect="1" noChangeArrowheads="1"/>
            </p:cNvPicPr>
            <p:nvPr>
              <p:ph sz="quarter" idx="2"/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46580" y="1352883"/>
              <a:ext cx="3048000" cy="2286000"/>
            </a:xfrm>
            <a:noFill/>
            <a:ln/>
          </p:spPr>
        </p:pic>
        <p:sp>
          <p:nvSpPr>
            <p:cNvPr id="2" name="TextBox 1"/>
            <p:cNvSpPr txBox="1"/>
            <p:nvPr/>
          </p:nvSpPr>
          <p:spPr>
            <a:xfrm>
              <a:off x="736598" y="3646154"/>
              <a:ext cx="18053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Crankshaft failures</a:t>
              </a:r>
              <a:endParaRPr lang="en-US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716867" y="591522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3210010" y="3708930"/>
            <a:ext cx="2867025" cy="2446334"/>
            <a:chOff x="3210010" y="3708930"/>
            <a:chExt cx="2867025" cy="2446334"/>
          </a:xfrm>
        </p:grpSpPr>
        <p:pic>
          <p:nvPicPr>
            <p:cNvPr id="10" name="Picture 12" descr="coupling failure-3"/>
            <p:cNvPicPr>
              <a:picLocks noGrp="1" noChangeAspect="1" noChangeArrowheads="1"/>
            </p:cNvPicPr>
            <p:nvPr>
              <p:ph sz="quarter" idx="3"/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210010" y="3708930"/>
              <a:ext cx="2867025" cy="2149475"/>
            </a:xfr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547110" y="5847487"/>
              <a:ext cx="16946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Coupling Failures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621867" y="1419189"/>
            <a:ext cx="3124200" cy="2380853"/>
            <a:chOff x="5621867" y="1419189"/>
            <a:chExt cx="3124200" cy="2380853"/>
          </a:xfrm>
        </p:grpSpPr>
        <p:grpSp>
          <p:nvGrpSpPr>
            <p:cNvPr id="7" name="Group 24"/>
            <p:cNvGrpSpPr>
              <a:grpSpLocks/>
            </p:cNvGrpSpPr>
            <p:nvPr/>
          </p:nvGrpSpPr>
          <p:grpSpPr bwMode="auto">
            <a:xfrm>
              <a:off x="5621867" y="1419189"/>
              <a:ext cx="3124200" cy="2057400"/>
              <a:chOff x="720" y="1536"/>
              <a:chExt cx="3600" cy="2700"/>
            </a:xfrm>
          </p:grpSpPr>
          <p:pic>
            <p:nvPicPr>
              <p:cNvPr id="8" name="Picture 2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1536"/>
                <a:ext cx="3600" cy="2700"/>
              </a:xfrm>
              <a:prstGeom prst="rect">
                <a:avLst/>
              </a:prstGeom>
              <a:solidFill>
                <a:srgbClr val="E8EAD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Oval 26"/>
              <p:cNvSpPr>
                <a:spLocks noChangeArrowheads="1"/>
              </p:cNvSpPr>
              <p:nvPr/>
            </p:nvSpPr>
            <p:spPr bwMode="auto">
              <a:xfrm>
                <a:off x="864" y="2496"/>
                <a:ext cx="1056" cy="1104"/>
              </a:xfrm>
              <a:prstGeom prst="ellipse">
                <a:avLst/>
              </a:prstGeom>
              <a:noFill/>
              <a:ln w="5715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8EAD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6281316" y="3492265"/>
              <a:ext cx="13676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Motor failures</a:t>
              </a:r>
              <a:endParaRPr lang="en-US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JF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09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4C08048-8748-48B9-9AA0-38AE8AD2A38A}" type="slidenum">
              <a:rPr smtClean="0"/>
              <a:pPr/>
              <a:t>42</a:t>
            </a:fld>
            <a:endParaRPr lang="en-US" dirty="0" smtClean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54668" y="12699"/>
            <a:ext cx="7646458" cy="69939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Quick Review: Torsional</a:t>
            </a:r>
            <a:endParaRPr lang="en-US" sz="3200" i="0" spc="50" noProof="1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04800" y="1335297"/>
            <a:ext cx="8696326" cy="478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ë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ë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ë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ë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ë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ë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ë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indent="0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2600" dirty="0" smtClean="0"/>
              <a:t> </a:t>
            </a:r>
            <a:r>
              <a:rPr lang="en-US" sz="2600" u="sng" dirty="0" smtClean="0"/>
              <a:t>New</a:t>
            </a:r>
            <a:r>
              <a:rPr lang="en-US" sz="2600" dirty="0" smtClean="0"/>
              <a:t> Driver-Compressor Combination</a:t>
            </a:r>
          </a:p>
          <a:p>
            <a:pPr indent="0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2600" dirty="0" smtClean="0"/>
              <a:t> Changes in Compressor Configuration</a:t>
            </a:r>
          </a:p>
          <a:p>
            <a:pPr lvl="1" indent="0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2600" dirty="0" smtClean="0"/>
              <a:t> Such as Restaging, New Cylinders, or Liners</a:t>
            </a:r>
          </a:p>
          <a:p>
            <a:pPr indent="0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2600" dirty="0" smtClean="0"/>
              <a:t> Different Motor</a:t>
            </a:r>
          </a:p>
          <a:p>
            <a:pPr indent="0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2600" dirty="0" smtClean="0"/>
              <a:t> Changes in Original Operating Conditions</a:t>
            </a:r>
          </a:p>
          <a:p>
            <a:pPr indent="0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2600" dirty="0" smtClean="0"/>
              <a:t> For Drive Trains Experiencing Failures</a:t>
            </a:r>
          </a:p>
          <a:p>
            <a:pPr indent="0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2600" dirty="0" smtClean="0"/>
              <a:t> VFD Applications</a:t>
            </a:r>
            <a:endParaRPr lang="en-US" sz="2600" dirty="0"/>
          </a:p>
          <a:p>
            <a:pPr indent="0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2600" dirty="0" smtClean="0">
                <a:solidFill>
                  <a:srgbClr val="800000"/>
                </a:solidFill>
              </a:rPr>
              <a:t> </a:t>
            </a:r>
            <a:r>
              <a:rPr lang="en-US" sz="2600" u="sng" dirty="0" smtClean="0">
                <a:solidFill>
                  <a:srgbClr val="800000"/>
                </a:solidFill>
              </a:rPr>
              <a:t>Major Changes in Cylinder Unloading</a:t>
            </a:r>
          </a:p>
          <a:p>
            <a:pPr>
              <a:lnSpc>
                <a:spcPct val="80000"/>
              </a:lnSpc>
            </a:pPr>
            <a:endParaRPr lang="en-US" sz="15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8600" y="712098"/>
            <a:ext cx="8643565" cy="69939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800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When is a Torsional Vibration Analysis needed?</a:t>
            </a:r>
            <a:endParaRPr lang="en-US" sz="2800" i="0" spc="50" noProof="1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JF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18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4C08048-8748-48B9-9AA0-38AE8AD2A38A}" type="slidenum">
              <a:rPr smtClean="0"/>
              <a:pPr/>
              <a:t>43</a:t>
            </a:fld>
            <a:endParaRPr lang="en-US" dirty="0" smtClean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54668" y="12699"/>
            <a:ext cx="7646458" cy="69939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Quick Review: Torsional</a:t>
            </a:r>
            <a:endParaRPr lang="en-US" sz="3200" i="0" spc="50" noProof="1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1233" y="712098"/>
            <a:ext cx="8229599" cy="69939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200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What information is needed?</a:t>
            </a:r>
            <a:endParaRPr lang="en-US" sz="3200" i="0" spc="50" noProof="1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731" y="1397993"/>
            <a:ext cx="8679395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indent="-228600">
              <a:lnSpc>
                <a:spcPct val="150000"/>
              </a:lnSpc>
              <a:buFontTx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Complete 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Description (Layout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) of 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System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  <a:p>
            <a:pPr marL="228600" lvl="1" indent="-228600">
              <a:lnSpc>
                <a:spcPct val="150000"/>
              </a:lnSpc>
              <a:buFontTx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Dimensional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S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haft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D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rawings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  <a:p>
            <a:pPr marL="228600" lvl="1" indent="-228600">
              <a:lnSpc>
                <a:spcPct val="150000"/>
              </a:lnSpc>
              <a:buFontTx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WR2 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&amp; Stiffness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of 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Driveline Components (Mass Elastic)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  <a:p>
            <a:pPr marL="228600" lvl="1" indent="-228600">
              <a:lnSpc>
                <a:spcPct val="150000"/>
              </a:lnSpc>
              <a:buFontTx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Shaft 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Material Properties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  <a:p>
            <a:pPr marL="228600" lvl="1" indent="-228600">
              <a:lnSpc>
                <a:spcPct val="150000"/>
              </a:lnSpc>
              <a:buFontTx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Details of 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Areas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with 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High Stress Concentration Factors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  <a:p>
            <a:pPr marL="228600" lvl="1" indent="-228600">
              <a:lnSpc>
                <a:spcPct val="150000"/>
              </a:lnSpc>
              <a:buFontTx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Coupling 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Drawing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with 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Torque Rating</a:t>
            </a:r>
            <a:endParaRPr lang="en-US" sz="2400" dirty="0" smtClean="0">
              <a:latin typeface="+mn-lt"/>
            </a:endParaRPr>
          </a:p>
          <a:p>
            <a:pPr marL="228600" lvl="1" indent="-228600">
              <a:lnSpc>
                <a:spcPct val="150000"/>
              </a:lnSpc>
              <a:buFontTx/>
              <a:buChar char="•"/>
            </a:pPr>
            <a:r>
              <a:rPr lang="en-US" sz="2400" u="sng" dirty="0">
                <a:solidFill>
                  <a:schemeClr val="tx1"/>
                </a:solidFill>
                <a:latin typeface="+mn-lt"/>
              </a:rPr>
              <a:t>Operating </a:t>
            </a:r>
            <a:r>
              <a:rPr lang="en-US" sz="2400" u="sng" dirty="0" smtClean="0">
                <a:solidFill>
                  <a:schemeClr val="tx1"/>
                </a:solidFill>
                <a:latin typeface="+mn-lt"/>
              </a:rPr>
              <a:t>Conditions (Selected </a:t>
            </a:r>
            <a:r>
              <a:rPr lang="en-US" sz="2400" u="sng" dirty="0">
                <a:solidFill>
                  <a:schemeClr val="tx1"/>
                </a:solidFill>
                <a:latin typeface="+mn-lt"/>
              </a:rPr>
              <a:t>L</a:t>
            </a:r>
            <a:r>
              <a:rPr lang="en-US" sz="2400" u="sng" dirty="0" smtClean="0">
                <a:solidFill>
                  <a:schemeClr val="tx1"/>
                </a:solidFill>
                <a:latin typeface="+mn-lt"/>
              </a:rPr>
              <a:t>oad Cases)</a:t>
            </a:r>
            <a:endParaRPr lang="en-US" sz="2400" u="sng" dirty="0">
              <a:solidFill>
                <a:schemeClr val="tx1"/>
              </a:solidFill>
              <a:latin typeface="+mn-lt"/>
            </a:endParaRPr>
          </a:p>
          <a:p>
            <a:pPr marL="228600" lvl="1" indent="-228600">
              <a:lnSpc>
                <a:spcPct val="150000"/>
              </a:lnSpc>
              <a:buFontTx/>
              <a:buChar char="•"/>
            </a:pPr>
            <a:r>
              <a:rPr lang="en-US" sz="2400" u="sng" dirty="0">
                <a:solidFill>
                  <a:schemeClr val="tx1"/>
                </a:solidFill>
                <a:latin typeface="+mn-lt"/>
              </a:rPr>
              <a:t>Forcing </a:t>
            </a:r>
            <a:r>
              <a:rPr lang="en-US" sz="2400" u="sng" dirty="0" smtClean="0">
                <a:solidFill>
                  <a:schemeClr val="tx1"/>
                </a:solidFill>
                <a:latin typeface="+mn-lt"/>
              </a:rPr>
              <a:t>Functions </a:t>
            </a:r>
            <a:r>
              <a:rPr lang="en-US" sz="2400" u="sng" dirty="0">
                <a:solidFill>
                  <a:schemeClr val="tx1"/>
                </a:solidFill>
                <a:latin typeface="+mn-lt"/>
              </a:rPr>
              <a:t>(Fourier </a:t>
            </a:r>
            <a:r>
              <a:rPr lang="en-US" sz="2400" u="sng" dirty="0" smtClean="0">
                <a:solidFill>
                  <a:schemeClr val="tx1"/>
                </a:solidFill>
                <a:latin typeface="+mn-lt"/>
              </a:rPr>
              <a:t>Expansion Coefficients)</a:t>
            </a:r>
            <a:endParaRPr lang="en-US" sz="2800" b="0" u="sng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JF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58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4C08048-8748-48B9-9AA0-38AE8AD2A38A}" type="slidenum">
              <a:rPr smtClean="0"/>
              <a:pPr/>
              <a:t>44</a:t>
            </a:fld>
            <a:endParaRPr lang="en-US" dirty="0" smtClean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54668" y="12699"/>
            <a:ext cx="7646458" cy="69939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Quick Review: Torsional</a:t>
            </a:r>
            <a:endParaRPr lang="en-US" sz="3200" i="0" spc="50" noProof="1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28600" y="712098"/>
            <a:ext cx="8229599" cy="69939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200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What information is needed?</a:t>
            </a:r>
            <a:endParaRPr lang="en-US" sz="3200" i="0" spc="50" noProof="1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65667" y="62971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42899" y="1240366"/>
            <a:ext cx="8001000" cy="5334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000" dirty="0" smtClean="0"/>
              <a:t>Mass Elastic Data</a:t>
            </a:r>
            <a:endParaRPr lang="en-US" sz="2000" dirty="0"/>
          </a:p>
        </p:txBody>
      </p:sp>
      <p:pic>
        <p:nvPicPr>
          <p:cNvPr id="9" name="Picture 8" descr="Torque Reports...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708" y="1621366"/>
            <a:ext cx="4398972" cy="2396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4833939" y="1604432"/>
            <a:ext cx="3127903" cy="1015663"/>
          </a:xfrm>
          <a:prstGeom prst="rect">
            <a:avLst/>
          </a:prstGeom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 charset="0"/>
              </a:rPr>
              <a:t>Typical </a:t>
            </a:r>
            <a:r>
              <a:rPr lang="en-US" sz="2000" dirty="0" smtClean="0">
                <a:latin typeface="Arial" charset="0"/>
              </a:rPr>
              <a:t>4 Throw </a:t>
            </a:r>
            <a:r>
              <a:rPr lang="en-US" sz="2000" dirty="0">
                <a:latin typeface="Arial" charset="0"/>
              </a:rPr>
              <a:t>Compressor Torsional Input “Station” Layout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1081357" y="5035554"/>
            <a:ext cx="3752323" cy="1015663"/>
          </a:xfrm>
          <a:prstGeom prst="rect">
            <a:avLst/>
          </a:prstGeom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Compressor Crank Modeled as Equivalent Rotating Masses and Springs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JF</a:t>
            </a:r>
            <a:endParaRPr lang="en-US" sz="1050" dirty="0">
              <a:solidFill>
                <a:schemeClr val="bg1"/>
              </a:solidFill>
            </a:endParaRPr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939" y="3661303"/>
            <a:ext cx="4167187" cy="2389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78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4C08048-8748-48B9-9AA0-38AE8AD2A38A}" type="slidenum">
              <a:rPr smtClean="0"/>
              <a:pPr/>
              <a:t>45</a:t>
            </a:fld>
            <a:endParaRPr lang="en-US" dirty="0" smtClean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54668" y="12699"/>
            <a:ext cx="7646458" cy="69939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Quick Review: Torsional</a:t>
            </a:r>
            <a:endParaRPr lang="en-US" sz="3200" i="0" spc="50" noProof="1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4921" y="573745"/>
            <a:ext cx="8031689" cy="51210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200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What information is needed?</a:t>
            </a:r>
            <a:endParaRPr lang="en-US" sz="3200" i="0" spc="50" noProof="1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114425" y="62971"/>
            <a:ext cx="7580842" cy="43232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JF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4921" y="1200149"/>
            <a:ext cx="86664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3363" indent="-23336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Identify </a:t>
            </a:r>
            <a:r>
              <a:rPr lang="en-US" sz="2000" u="sng" dirty="0">
                <a:solidFill>
                  <a:schemeClr val="tx1"/>
                </a:solidFill>
              </a:rPr>
              <a:t>W</a:t>
            </a:r>
            <a:r>
              <a:rPr lang="en-US" sz="2000" u="sng" dirty="0" smtClean="0">
                <a:solidFill>
                  <a:schemeClr val="tx1"/>
                </a:solidFill>
              </a:rPr>
              <a:t>orst Unloading Steps</a:t>
            </a:r>
            <a:r>
              <a:rPr lang="en-US" sz="2000" dirty="0" smtClean="0">
                <a:solidFill>
                  <a:schemeClr val="tx1"/>
                </a:solidFill>
              </a:rPr>
              <a:t> from a Torsional Perspective</a:t>
            </a:r>
          </a:p>
          <a:p>
            <a:pPr marL="690563" lvl="1" indent="-23336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</a:t>
            </a:r>
            <a:r>
              <a:rPr lang="en-US" sz="2000" dirty="0" smtClean="0">
                <a:solidFill>
                  <a:schemeClr val="tx1"/>
                </a:solidFill>
              </a:rPr>
              <a:t>ritical and Challenging</a:t>
            </a:r>
          </a:p>
          <a:p>
            <a:pPr marL="233363" indent="-23336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Process Aided </a:t>
            </a:r>
            <a:r>
              <a:rPr lang="en-US" sz="2000" dirty="0">
                <a:solidFill>
                  <a:schemeClr val="tx1"/>
                </a:solidFill>
              </a:rPr>
              <a:t>by </a:t>
            </a:r>
            <a:r>
              <a:rPr lang="en-US" sz="2000" dirty="0" smtClean="0">
                <a:solidFill>
                  <a:schemeClr val="tx1"/>
                </a:solidFill>
              </a:rPr>
              <a:t>Reviewing Combined Crankshaft Torque Demand Curves (and Review of </a:t>
            </a:r>
            <a:r>
              <a:rPr lang="en-US" sz="2000" dirty="0">
                <a:solidFill>
                  <a:schemeClr val="tx1"/>
                </a:solidFill>
              </a:rPr>
              <a:t>Fourier Expansion Coefficients</a:t>
            </a:r>
            <a:r>
              <a:rPr lang="en-US" sz="2000" dirty="0" smtClean="0">
                <a:solidFill>
                  <a:schemeClr val="tx1"/>
                </a:solidFill>
              </a:rPr>
              <a:t>)  </a:t>
            </a:r>
          </a:p>
        </p:txBody>
      </p:sp>
      <p:pic>
        <p:nvPicPr>
          <p:cNvPr id="6" name="Picture 5" descr="Crankshaft Torqu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547" y="3390900"/>
            <a:ext cx="4705350" cy="2710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Torque Reports...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9822" y="3390900"/>
            <a:ext cx="3602040" cy="2710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566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4C08048-8748-48B9-9AA0-38AE8AD2A38A}" type="slidenum">
              <a:rPr smtClean="0"/>
              <a:pPr/>
              <a:t>46</a:t>
            </a:fld>
            <a:endParaRPr lang="en-US" dirty="0" smtClean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54668" y="12699"/>
            <a:ext cx="7646458" cy="69939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Quick Review: Torsional</a:t>
            </a:r>
            <a:endParaRPr lang="en-US" sz="3200" i="0" spc="50" noProof="1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31800" y="1343024"/>
            <a:ext cx="8441267" cy="47148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ë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ë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ë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ë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ë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ë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ë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800" dirty="0" smtClean="0">
                <a:latin typeface="Arial" charset="0"/>
              </a:rPr>
              <a:t>There is NO </a:t>
            </a:r>
            <a:r>
              <a:rPr lang="en-US" sz="2800" u="sng" dirty="0" smtClean="0">
                <a:latin typeface="Arial" charset="0"/>
              </a:rPr>
              <a:t>absolute</a:t>
            </a:r>
            <a:r>
              <a:rPr lang="en-US" sz="2800" dirty="0" smtClean="0">
                <a:latin typeface="Arial" charset="0"/>
              </a:rPr>
              <a:t> statement that can be made for the best unloading sequence.</a:t>
            </a:r>
          </a:p>
          <a:p>
            <a:pPr marL="342900" lvl="1" indent="-342900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en-US" sz="2800" dirty="0" smtClean="0">
                <a:latin typeface="Arial" charset="0"/>
              </a:rPr>
              <a:t>Each application is distinctive and must be reviewed.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smtClean="0">
                <a:latin typeface="Arial" charset="0"/>
              </a:rPr>
              <a:t> </a:t>
            </a:r>
          </a:p>
          <a:p>
            <a:pPr marL="342900" lvl="1" indent="-342900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en-US" sz="2800" dirty="0" smtClean="0">
                <a:latin typeface="Arial" charset="0"/>
              </a:rPr>
              <a:t>All practical unloading sequences must be included to identify most torsional friendly approach</a:t>
            </a:r>
          </a:p>
          <a:p>
            <a:pPr marL="234950" indent="-234950">
              <a:lnSpc>
                <a:spcPct val="90000"/>
              </a:lnSpc>
              <a:spcBef>
                <a:spcPct val="0"/>
              </a:spcBef>
            </a:pPr>
            <a:endParaRPr lang="en-US" sz="2800" dirty="0">
              <a:latin typeface="Arial" charset="0"/>
            </a:endParaRPr>
          </a:p>
          <a:p>
            <a:pPr marL="0" indent="0">
              <a:lnSpc>
                <a:spcPct val="90000"/>
              </a:lnSpc>
              <a:spcBef>
                <a:spcPct val="0"/>
              </a:spcBef>
            </a:pPr>
            <a:r>
              <a:rPr lang="en-US" sz="2800" dirty="0" smtClean="0">
                <a:latin typeface="Arial" charset="0"/>
              </a:rPr>
              <a:t>However, odds are pretty good that whatever unloading approach is the best from a torsional standpoint, it will create problems for the Acoustical Study provider.</a:t>
            </a:r>
            <a:endParaRPr lang="en-US" sz="2800" dirty="0">
              <a:latin typeface="Arial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31800" y="656166"/>
            <a:ext cx="8569326" cy="57679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200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So, what is the best unloading scheme?</a:t>
            </a:r>
            <a:endParaRPr lang="en-US" sz="3200" i="0" spc="50" noProof="1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JF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33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6E65976-3D47-4A22-A0A2-3628DC1C0C74}" type="slidenum">
              <a:rPr smtClean="0"/>
              <a:pPr/>
              <a:t>47</a:t>
            </a:fld>
            <a:endParaRPr lang="en-US" dirty="0" smtClean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57200" y="499081"/>
            <a:ext cx="8210145" cy="53569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8000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Quick Review:</a:t>
            </a:r>
            <a:br>
              <a:rPr lang="en-US" sz="8000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sz="8000" i="0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Pulsation &amp;</a:t>
            </a:r>
          </a:p>
          <a:p>
            <a:r>
              <a:rPr lang="en-US" sz="8000" i="0" spc="50" noProof="1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Vibration</a:t>
            </a:r>
          </a:p>
          <a:p>
            <a:r>
              <a:rPr lang="en-US" sz="8000" i="0" spc="50" noProof="1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Concerns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33" y="3177565"/>
            <a:ext cx="2133600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1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13307" y="1338247"/>
            <a:ext cx="5933353" cy="4619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769" y="0"/>
            <a:ext cx="9066571" cy="683812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Quick Review: Pulsation &amp; Vibration</a:t>
            </a:r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2150" y="792541"/>
            <a:ext cx="8651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</a:rPr>
              <a:t>Fatigue Failures are Problems on Packages</a:t>
            </a:r>
          </a:p>
        </p:txBody>
      </p:sp>
      <p:pic>
        <p:nvPicPr>
          <p:cNvPr id="1025" name="Picture 1" descr="H:\Marketing Internal\PICTURES\crack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09701" y="1409199"/>
            <a:ext cx="6539105" cy="4188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G_00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584" y="1338247"/>
            <a:ext cx="6637188" cy="4834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73" y="1385132"/>
            <a:ext cx="7727371" cy="4526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noFill/>
        </p:spPr>
        <p:txBody>
          <a:bodyPr/>
          <a:lstStyle/>
          <a:p>
            <a:pPr algn="ctr"/>
            <a:fld id="{E4C08048-8748-48B9-9AA0-38AE8AD2A38A}" type="slidenum">
              <a:rPr smtClean="0">
                <a:solidFill>
                  <a:schemeClr val="bg1"/>
                </a:solidFill>
              </a:rPr>
              <a:pPr algn="ctr"/>
              <a:t>48</a:t>
            </a:fld>
            <a:endParaRPr lang="en-US" dirty="0" smtClean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20775" y="1571623"/>
            <a:ext cx="6908800" cy="4157656"/>
            <a:chOff x="1120775" y="1571623"/>
            <a:chExt cx="6908800" cy="4157656"/>
          </a:xfrm>
        </p:grpSpPr>
        <p:grpSp>
          <p:nvGrpSpPr>
            <p:cNvPr id="14" name="Group 13"/>
            <p:cNvGrpSpPr/>
            <p:nvPr/>
          </p:nvGrpSpPr>
          <p:grpSpPr>
            <a:xfrm>
              <a:off x="1120775" y="1571623"/>
              <a:ext cx="6908800" cy="4157656"/>
              <a:chOff x="1120775" y="1571623"/>
              <a:chExt cx="6908800" cy="4157656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7029885" y="4557562"/>
                <a:ext cx="399613" cy="10772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700" dirty="0" smtClean="0">
                    <a:solidFill>
                      <a:schemeClr val="tx1"/>
                    </a:solidFill>
                  </a:rPr>
                  <a:t>company</a:t>
                </a:r>
                <a:endParaRPr lang="en-US" sz="7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1120775" y="1571623"/>
                <a:ext cx="6908800" cy="4157656"/>
                <a:chOff x="1120775" y="1571623"/>
                <a:chExt cx="6908800" cy="4157656"/>
              </a:xfrm>
            </p:grpSpPr>
            <p:sp>
              <p:nvSpPr>
                <p:cNvPr id="16" name="TextBox 15"/>
                <p:cNvSpPr txBox="1"/>
                <p:nvPr/>
              </p:nvSpPr>
              <p:spPr>
                <a:xfrm>
                  <a:off x="1120775" y="2722461"/>
                  <a:ext cx="755649" cy="10772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700" dirty="0" smtClean="0">
                      <a:solidFill>
                        <a:schemeClr val="tx1"/>
                      </a:solidFill>
                    </a:rPr>
                    <a:t>company</a:t>
                  </a:r>
                  <a:endParaRPr lang="en-US" sz="7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1409701" y="2830183"/>
                  <a:ext cx="673099" cy="10772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700" dirty="0" smtClean="0">
                      <a:solidFill>
                        <a:schemeClr val="tx1"/>
                      </a:solidFill>
                    </a:rPr>
                    <a:t>pipeline</a:t>
                  </a:r>
                  <a:endParaRPr lang="en-US" sz="7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1454150" y="3384026"/>
                  <a:ext cx="555625" cy="10772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700" dirty="0" smtClean="0">
                      <a:solidFill>
                        <a:schemeClr val="tx1"/>
                      </a:solidFill>
                    </a:rPr>
                    <a:t>company</a:t>
                  </a:r>
                  <a:endParaRPr lang="en-US" sz="7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1120775" y="4296890"/>
                  <a:ext cx="241301" cy="10772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700" dirty="0" smtClean="0">
                      <a:solidFill>
                        <a:schemeClr val="tx1"/>
                      </a:solidFill>
                    </a:rPr>
                    <a:t>line</a:t>
                  </a:r>
                  <a:endParaRPr lang="en-US" sz="7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2120901" y="4190426"/>
                  <a:ext cx="361950" cy="10772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700" dirty="0" smtClean="0">
                      <a:solidFill>
                        <a:schemeClr val="tx1"/>
                      </a:solidFill>
                    </a:rPr>
                    <a:t>pipe-</a:t>
                  </a:r>
                  <a:endParaRPr lang="en-US" sz="7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1843088" y="4781026"/>
                  <a:ext cx="555625" cy="10772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700" dirty="0" smtClean="0">
                      <a:solidFill>
                        <a:schemeClr val="tx1"/>
                      </a:solidFill>
                    </a:rPr>
                    <a:t>company</a:t>
                  </a:r>
                  <a:endParaRPr lang="en-US" sz="7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3023395" y="4499988"/>
                  <a:ext cx="655636" cy="10772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700" dirty="0" smtClean="0">
                      <a:solidFill>
                        <a:schemeClr val="tx1"/>
                      </a:solidFill>
                    </a:rPr>
                    <a:t>pipeline</a:t>
                  </a:r>
                  <a:endParaRPr lang="en-US" sz="7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3159126" y="5233413"/>
                  <a:ext cx="655636" cy="10772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700" dirty="0" smtClean="0">
                      <a:solidFill>
                        <a:schemeClr val="tx1"/>
                      </a:solidFill>
                    </a:rPr>
                    <a:t>pipeline</a:t>
                  </a:r>
                  <a:endParaRPr lang="en-US" sz="7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3073401" y="5341135"/>
                  <a:ext cx="315118" cy="10772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endParaRPr lang="en-US" sz="7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2575325" y="5621557"/>
                  <a:ext cx="408382" cy="10772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700" dirty="0" smtClean="0">
                      <a:solidFill>
                        <a:schemeClr val="tx1"/>
                      </a:solidFill>
                    </a:rPr>
                    <a:t>pipeline</a:t>
                  </a:r>
                  <a:endParaRPr lang="en-US" sz="7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4502150" y="5597220"/>
                  <a:ext cx="491331" cy="10772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700" dirty="0" smtClean="0">
                      <a:solidFill>
                        <a:schemeClr val="tx1"/>
                      </a:solidFill>
                    </a:rPr>
                    <a:t>company</a:t>
                  </a:r>
                  <a:endParaRPr lang="en-US" sz="7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5434012" y="4953949"/>
                  <a:ext cx="555625" cy="10772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700" dirty="0" smtClean="0">
                      <a:solidFill>
                        <a:schemeClr val="tx1"/>
                      </a:solidFill>
                    </a:rPr>
                    <a:t>company</a:t>
                  </a:r>
                  <a:endParaRPr lang="en-US" sz="700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2" name="Group 11"/>
                <p:cNvGrpSpPr/>
                <p:nvPr/>
              </p:nvGrpSpPr>
              <p:grpSpPr>
                <a:xfrm>
                  <a:off x="3848100" y="1571623"/>
                  <a:ext cx="4181475" cy="4133319"/>
                  <a:chOff x="3848100" y="1571623"/>
                  <a:chExt cx="4181475" cy="4133319"/>
                </a:xfrm>
              </p:grpSpPr>
              <p:sp>
                <p:nvSpPr>
                  <p:cNvPr id="4" name="TextBox 3"/>
                  <p:cNvSpPr txBox="1"/>
                  <p:nvPr/>
                </p:nvSpPr>
                <p:spPr>
                  <a:xfrm>
                    <a:off x="3848100" y="1571623"/>
                    <a:ext cx="1209675" cy="30808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PIPELINE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6791325" y="5597220"/>
                    <a:ext cx="1176338" cy="107722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700" dirty="0" smtClean="0">
                        <a:solidFill>
                          <a:schemeClr val="tx1"/>
                        </a:solidFill>
                      </a:rPr>
                      <a:t>company</a:t>
                    </a:r>
                    <a:endParaRPr lang="en-US" sz="7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0" name="TextBox 29"/>
                  <p:cNvSpPr txBox="1"/>
                  <p:nvPr/>
                </p:nvSpPr>
                <p:spPr>
                  <a:xfrm>
                    <a:off x="7115611" y="4673304"/>
                    <a:ext cx="371040" cy="107722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700" dirty="0" smtClean="0">
                        <a:solidFill>
                          <a:schemeClr val="tx1"/>
                        </a:solidFill>
                      </a:rPr>
                      <a:t>pipeline</a:t>
                    </a:r>
                    <a:endParaRPr lang="en-US" sz="7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7429498" y="4931418"/>
                    <a:ext cx="538165" cy="107722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700" dirty="0" smtClean="0">
                        <a:solidFill>
                          <a:schemeClr val="tx1"/>
                        </a:solidFill>
                      </a:rPr>
                      <a:t>company</a:t>
                    </a:r>
                    <a:endParaRPr lang="en-US" sz="7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7412830" y="5312418"/>
                    <a:ext cx="364333" cy="107722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700" dirty="0" smtClean="0">
                        <a:solidFill>
                          <a:schemeClr val="tx1"/>
                        </a:solidFill>
                      </a:rPr>
                      <a:t>pipeline</a:t>
                    </a:r>
                    <a:endParaRPr lang="en-US" sz="7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7429498" y="3826518"/>
                    <a:ext cx="466727" cy="107722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700" dirty="0" smtClean="0">
                        <a:solidFill>
                          <a:schemeClr val="tx1"/>
                        </a:solidFill>
                      </a:rPr>
                      <a:t>company</a:t>
                    </a:r>
                    <a:endParaRPr lang="en-US" sz="7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6910386" y="3171675"/>
                    <a:ext cx="469108" cy="107722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700" dirty="0" smtClean="0">
                        <a:solidFill>
                          <a:schemeClr val="tx1"/>
                        </a:solidFill>
                      </a:rPr>
                      <a:t>company</a:t>
                    </a:r>
                    <a:endParaRPr lang="en-US" sz="7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7562848" y="3254872"/>
                    <a:ext cx="466727" cy="107722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700" dirty="0" smtClean="0">
                        <a:solidFill>
                          <a:schemeClr val="tx1"/>
                        </a:solidFill>
                      </a:rPr>
                      <a:t>pipeline</a:t>
                    </a:r>
                    <a:endParaRPr lang="en-US" sz="7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7" name="TextBox 36"/>
                  <p:cNvSpPr txBox="1"/>
                  <p:nvPr/>
                </p:nvSpPr>
                <p:spPr>
                  <a:xfrm>
                    <a:off x="7034649" y="3471326"/>
                    <a:ext cx="161923" cy="92333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600" dirty="0" smtClean="0">
                        <a:solidFill>
                          <a:schemeClr val="tx1"/>
                        </a:solidFill>
                      </a:rPr>
                      <a:t>PL</a:t>
                    </a:r>
                    <a:endParaRPr lang="en-US" sz="6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6829361" y="2418914"/>
                    <a:ext cx="466727" cy="107722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700" dirty="0" smtClean="0">
                        <a:solidFill>
                          <a:schemeClr val="tx1"/>
                        </a:solidFill>
                      </a:rPr>
                      <a:t>pipeline</a:t>
                    </a:r>
                    <a:endParaRPr lang="en-US" sz="7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39" name="TextBox 38"/>
                <p:cNvSpPr txBox="1"/>
                <p:nvPr/>
              </p:nvSpPr>
              <p:spPr>
                <a:xfrm>
                  <a:off x="3613546" y="1879714"/>
                  <a:ext cx="696236" cy="153888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chemeClr val="tx1"/>
                      </a:solidFill>
                    </a:rPr>
                    <a:t>company</a:t>
                  </a:r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40" name="TextBox 39"/>
            <p:cNvSpPr txBox="1"/>
            <p:nvPr/>
          </p:nvSpPr>
          <p:spPr>
            <a:xfrm>
              <a:off x="1592245" y="3754659"/>
              <a:ext cx="641907" cy="10772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700" dirty="0" smtClean="0">
                  <a:solidFill>
                    <a:schemeClr val="tx1"/>
                  </a:solidFill>
                </a:rPr>
                <a:t>pipeline</a:t>
              </a:r>
              <a:endParaRPr lang="en-US" sz="7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640" y="1323999"/>
            <a:ext cx="6673166" cy="4815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9445" y="3461925"/>
            <a:ext cx="7225553" cy="193899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i="1" u="sng" dirty="0" smtClean="0"/>
              <a:t>Goal</a:t>
            </a:r>
            <a:r>
              <a:rPr lang="en-US" sz="4000" i="1" dirty="0" smtClean="0"/>
              <a:t>: Design Machines</a:t>
            </a:r>
            <a:br>
              <a:rPr lang="en-US" sz="4000" i="1" dirty="0" smtClean="0"/>
            </a:br>
            <a:r>
              <a:rPr lang="en-US" sz="4000" i="1" dirty="0" smtClean="0"/>
              <a:t>that are Safe, Reliable, and</a:t>
            </a:r>
            <a:br>
              <a:rPr lang="en-US" sz="4000" i="1" dirty="0" smtClean="0"/>
            </a:br>
            <a:r>
              <a:rPr lang="en-US" sz="4000" i="1" dirty="0" smtClean="0"/>
              <a:t>Available for Operations</a:t>
            </a:r>
          </a:p>
        </p:txBody>
      </p:sp>
    </p:spTree>
    <p:extLst>
      <p:ext uri="{BB962C8B-B14F-4D97-AF65-F5344CB8AC3E}">
        <p14:creationId xmlns:p14="http://schemas.microsoft.com/office/powerpoint/2010/main" val="69901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2409" y="966513"/>
            <a:ext cx="83928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tx1"/>
                </a:solidFill>
              </a:rPr>
              <a:t>Main goal of Pulsation and Vibration is to avoid fatigue failures by controlling vibration, How</a:t>
            </a:r>
            <a:r>
              <a:rPr lang="en-US" sz="3200" i="1" dirty="0" smtClean="0">
                <a:solidFill>
                  <a:schemeClr val="tx1"/>
                </a:solidFill>
              </a:rPr>
              <a:t>?</a:t>
            </a:r>
            <a:endParaRPr lang="en-US" sz="3200" dirty="0" smtClean="0">
              <a:solidFill>
                <a:schemeClr val="tx1"/>
              </a:solidFill>
            </a:endParaRPr>
          </a:p>
        </p:txBody>
      </p:sp>
      <p:pic>
        <p:nvPicPr>
          <p:cNvPr id="6" name="NVEExpor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98852" y="2081883"/>
            <a:ext cx="4019550" cy="321564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1769" y="0"/>
            <a:ext cx="9066571" cy="683812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Quick Review: Pulsation &amp; Vibration</a:t>
            </a:r>
            <a:endParaRPr lang="en-US" sz="36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noFill/>
        </p:spPr>
        <p:txBody>
          <a:bodyPr/>
          <a:lstStyle/>
          <a:p>
            <a:pPr algn="ctr"/>
            <a:fld id="{E4C08048-8748-48B9-9AA0-38AE8AD2A38A}" type="slidenum">
              <a:rPr smtClean="0">
                <a:solidFill>
                  <a:schemeClr val="bg1"/>
                </a:solidFill>
              </a:rPr>
              <a:pPr algn="ctr"/>
              <a:t>49</a:t>
            </a:fld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2409" y="2805775"/>
            <a:ext cx="39757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Vibration </a:t>
            </a:r>
            <a:r>
              <a:rPr lang="en-US" sz="3200" dirty="0" smtClean="0"/>
              <a:t>=</a:t>
            </a:r>
          </a:p>
          <a:p>
            <a:pPr algn="ctr"/>
            <a:r>
              <a:rPr lang="en-US" sz="3200" dirty="0" smtClean="0"/>
              <a:t>Dynamic Force</a:t>
            </a:r>
          </a:p>
          <a:p>
            <a:pPr algn="ctr"/>
            <a:r>
              <a:rPr lang="en-US" sz="3200" dirty="0" smtClean="0"/>
              <a:t> X </a:t>
            </a:r>
          </a:p>
          <a:p>
            <a:pPr algn="ctr"/>
            <a:r>
              <a:rPr lang="en-US" sz="3200" dirty="0" smtClean="0"/>
              <a:t>Dynamic </a:t>
            </a:r>
            <a:r>
              <a:rPr lang="en-US" sz="3200" dirty="0"/>
              <a:t>Flexibility</a:t>
            </a:r>
          </a:p>
        </p:txBody>
      </p:sp>
    </p:spTree>
    <p:extLst>
      <p:ext uri="{BB962C8B-B14F-4D97-AF65-F5344CB8AC3E}">
        <p14:creationId xmlns:p14="http://schemas.microsoft.com/office/powerpoint/2010/main" val="220758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EFC1743-17C9-4057-A619-3A9B70974AC9}" type="slidenum">
              <a:rPr smtClean="0"/>
              <a:pPr/>
              <a:t>5</a:t>
            </a:fld>
            <a:endParaRPr lang="en-US" dirty="0" smtClean="0"/>
          </a:p>
        </p:txBody>
      </p:sp>
      <p:sp>
        <p:nvSpPr>
          <p:cNvPr id="43013" name="Text Box 4"/>
          <p:cNvSpPr txBox="1">
            <a:spLocks noChangeArrowheads="1"/>
          </p:cNvSpPr>
          <p:nvPr/>
        </p:nvSpPr>
        <p:spPr bwMode="auto">
          <a:xfrm>
            <a:off x="351884" y="751191"/>
            <a:ext cx="8665656" cy="5339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Alternates to Unloading Sequences</a:t>
            </a: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q"/>
            </a:pPr>
            <a:r>
              <a:rPr lang="en-US" sz="2400" dirty="0" smtClean="0">
                <a:solidFill>
                  <a:schemeClr val="tx1"/>
                </a:solidFill>
              </a:rPr>
              <a:t> Devices Used to Fill-in between Discrete Load Steps</a:t>
            </a:r>
          </a:p>
          <a:p>
            <a:pPr lvl="2">
              <a:buFont typeface="Wingdings" pitchFamily="2" charset="2"/>
              <a:buChar char="q"/>
            </a:pPr>
            <a:r>
              <a:rPr lang="en-US" sz="2400" dirty="0" smtClean="0">
                <a:solidFill>
                  <a:schemeClr val="tx1"/>
                </a:solidFill>
              </a:rPr>
              <a:t> Speed Control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Hydraulic, Electric or Pneumatic Variable</a:t>
            </a:r>
          </a:p>
          <a:p>
            <a:pPr lvl="1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	</a:t>
            </a:r>
            <a:r>
              <a:rPr lang="en-US" sz="2400" dirty="0" smtClean="0">
                <a:solidFill>
                  <a:schemeClr val="tx1"/>
                </a:solidFill>
              </a:rPr>
              <a:t>  	Volume Clearance Pockets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Devices Used as a Stand-alone System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Timed Suction Valve Unloaders</a:t>
            </a:r>
          </a:p>
          <a:p>
            <a:pPr lvl="3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400" dirty="0" smtClean="0">
                <a:solidFill>
                  <a:schemeClr val="tx1"/>
                </a:solidFill>
              </a:rPr>
              <a:t> Ex. HydroCOM</a:t>
            </a:r>
            <a:endParaRPr lang="en-US" sz="2400" dirty="0">
              <a:solidFill>
                <a:schemeClr val="tx1"/>
              </a:solidFill>
            </a:endParaRPr>
          </a:p>
          <a:p>
            <a:pPr lvl="3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400" dirty="0" smtClean="0">
                <a:solidFill>
                  <a:schemeClr val="tx1"/>
                </a:solidFill>
              </a:rPr>
              <a:t> Ex. Infinite Step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5900" y="12699"/>
            <a:ext cx="8694636" cy="699399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i="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Unloading Methodologies Short Course</a:t>
            </a:r>
            <a:endParaRPr lang="en-US" sz="3200" i="0" spc="50" noProof="1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4660" y="2854909"/>
            <a:ext cx="7140103" cy="1077218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These Types of Devices will Not</a:t>
            </a:r>
            <a:br>
              <a:rPr lang="en-US" sz="3200" dirty="0" smtClean="0"/>
            </a:br>
            <a:r>
              <a:rPr lang="en-US" sz="3200" dirty="0" smtClean="0"/>
              <a:t>be Covered in this Short Course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DH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17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E658-2206-4966-9336-383C3E1538FE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94" y="788835"/>
            <a:ext cx="8408935" cy="53493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21769" y="0"/>
            <a:ext cx="9066571" cy="683812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Quick Review: Pulsation &amp; Vibration</a:t>
            </a:r>
            <a:endParaRPr lang="en-US" sz="36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959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ulsatio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4381" b="27826"/>
          <a:stretch/>
        </p:blipFill>
        <p:spPr>
          <a:xfrm>
            <a:off x="1798862" y="1261241"/>
            <a:ext cx="5579400" cy="36322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305" y="5450145"/>
            <a:ext cx="8132507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Only Pulsations can be Controlled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1769" y="0"/>
            <a:ext cx="9066571" cy="683812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Quick Review: Pulsation &amp; Vibration</a:t>
            </a:r>
            <a:endParaRPr lang="en-US" sz="36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noFill/>
        </p:spPr>
        <p:txBody>
          <a:bodyPr/>
          <a:lstStyle/>
          <a:p>
            <a:pPr algn="ctr"/>
            <a:fld id="{E4C08048-8748-48B9-9AA0-38AE8AD2A38A}" type="slidenum">
              <a:rPr smtClean="0">
                <a:solidFill>
                  <a:schemeClr val="bg1"/>
                </a:solidFill>
              </a:rPr>
              <a:pPr algn="ctr"/>
              <a:t>51</a:t>
            </a:fld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90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804333" y="898677"/>
            <a:ext cx="7696571" cy="295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tx1"/>
                </a:solidFill>
              </a:rPr>
              <a:t>How are Pulsation Forces Reduced?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smtClean="0">
                <a:solidFill>
                  <a:schemeClr val="tx1"/>
                </a:solidFill>
              </a:rPr>
              <a:t>Bottle Design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smtClean="0">
                <a:solidFill>
                  <a:schemeClr val="tx1"/>
                </a:solidFill>
              </a:rPr>
              <a:t>Orifice Plates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smtClean="0">
                <a:solidFill>
                  <a:schemeClr val="tx1"/>
                </a:solidFill>
              </a:rPr>
              <a:t>Pipe Layout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idx="4294967295"/>
          </p:nvPr>
        </p:nvSpPr>
        <p:spPr>
          <a:xfrm>
            <a:off x="21769" y="0"/>
            <a:ext cx="9066571" cy="683812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Quick Review: Pulsation &amp; Vibration</a:t>
            </a:r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Picture 13" descr="bottle_cutaway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328" y="2354576"/>
            <a:ext cx="5000251" cy="339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2.emersonprocess.com/en-US/brands/rosemount/Flow/DP-Flow-Products/Other-Orifice-Products/PublishingImages/m1495ProdBen_OriPlate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4769">
            <a:off x="1756222" y="3558731"/>
            <a:ext cx="2446867" cy="252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noFill/>
        </p:spPr>
        <p:txBody>
          <a:bodyPr/>
          <a:lstStyle/>
          <a:p>
            <a:pPr algn="ctr"/>
            <a:fld id="{E4C08048-8748-48B9-9AA0-38AE8AD2A38A}" type="slidenum">
              <a:rPr smtClean="0">
                <a:solidFill>
                  <a:schemeClr val="bg1"/>
                </a:solidFill>
              </a:rPr>
              <a:pPr algn="ctr"/>
              <a:t>52</a:t>
            </a:fld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32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3104" y="922866"/>
            <a:ext cx="80058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chemeClr val="tx1"/>
                </a:solidFill>
              </a:rPr>
              <a:t>How to Reduced Dynamic Flexibility?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solidFill>
                  <a:schemeClr val="tx1"/>
                </a:solidFill>
              </a:rPr>
              <a:t>Increase Static Stiffness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solidFill>
                  <a:schemeClr val="tx1"/>
                </a:solidFill>
              </a:rPr>
              <a:t>Reduce Mass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97600" y="1726112"/>
            <a:ext cx="275585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800000"/>
                </a:solidFill>
              </a:rPr>
              <a:t>Flexibility is very High at the</a:t>
            </a:r>
          </a:p>
          <a:p>
            <a:pPr algn="ctr"/>
            <a:r>
              <a:rPr lang="en-US" sz="3200" b="1" i="1" dirty="0" smtClean="0"/>
              <a:t>Mechanical Natural Frequency</a:t>
            </a:r>
          </a:p>
          <a:p>
            <a:pPr algn="ctr"/>
            <a:r>
              <a:rPr lang="en-US" sz="3200" dirty="0" smtClean="0"/>
              <a:t>(</a:t>
            </a:r>
            <a:r>
              <a:rPr lang="en-US" sz="3200" dirty="0">
                <a:solidFill>
                  <a:srgbClr val="800000"/>
                </a:solidFill>
              </a:rPr>
              <a:t>MNF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pic>
        <p:nvPicPr>
          <p:cNvPr id="2" name="mnf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3526" t="13635" r="10520" b="10331"/>
          <a:stretch/>
        </p:blipFill>
        <p:spPr>
          <a:xfrm>
            <a:off x="567264" y="2480441"/>
            <a:ext cx="4632861" cy="371015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21769" y="0"/>
            <a:ext cx="9066571" cy="683812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Quick Review: Pulsation &amp; Vibration</a:t>
            </a:r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noFill/>
        </p:spPr>
        <p:txBody>
          <a:bodyPr/>
          <a:lstStyle/>
          <a:p>
            <a:pPr algn="ctr"/>
            <a:fld id="{E4C08048-8748-48B9-9AA0-38AE8AD2A38A}" type="slidenum">
              <a:rPr smtClean="0">
                <a:solidFill>
                  <a:schemeClr val="bg1"/>
                </a:solidFill>
              </a:rPr>
              <a:pPr algn="ctr"/>
              <a:t>53</a:t>
            </a:fld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67264" y="5801710"/>
            <a:ext cx="599384" cy="388883"/>
          </a:xfrm>
          <a:prstGeom prst="rect">
            <a:avLst/>
          </a:prstGeom>
          <a:solidFill>
            <a:srgbClr val="0F0F0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67264" y="5638797"/>
            <a:ext cx="452239" cy="388883"/>
          </a:xfrm>
          <a:prstGeom prst="rect">
            <a:avLst/>
          </a:prstGeom>
          <a:solidFill>
            <a:srgbClr val="0F0F0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00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504022" y="831533"/>
            <a:ext cx="782717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How to reduce Dynamic Flexibility?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i="1" dirty="0"/>
              <a:t>Short, </a:t>
            </a:r>
            <a:r>
              <a:rPr lang="en-US" sz="3200" i="1" dirty="0" smtClean="0"/>
              <a:t>Large </a:t>
            </a:r>
            <a:r>
              <a:rPr lang="en-US" sz="3200" i="1" dirty="0"/>
              <a:t>D</a:t>
            </a:r>
            <a:r>
              <a:rPr lang="en-US" sz="3200" i="1" dirty="0" smtClean="0"/>
              <a:t>iameter </a:t>
            </a:r>
            <a:r>
              <a:rPr lang="en-US" sz="3200" i="1" dirty="0"/>
              <a:t>S</a:t>
            </a:r>
            <a:r>
              <a:rPr lang="en-US" sz="3200" i="1" dirty="0" smtClean="0"/>
              <a:t>crubbers</a:t>
            </a:r>
            <a:endParaRPr lang="en-US" sz="3200" i="1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i="1" dirty="0"/>
              <a:t>Bigger </a:t>
            </a:r>
            <a:r>
              <a:rPr lang="en-US" sz="3200" i="1" dirty="0" smtClean="0"/>
              <a:t>Skid </a:t>
            </a:r>
            <a:r>
              <a:rPr lang="en-US" sz="3200" i="1" dirty="0"/>
              <a:t>B</a:t>
            </a:r>
            <a:r>
              <a:rPr lang="en-US" sz="3200" i="1" dirty="0" smtClean="0"/>
              <a:t>eams</a:t>
            </a:r>
            <a:endParaRPr lang="en-US" sz="3200" i="1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i="1" dirty="0" smtClean="0"/>
              <a:t>Smaller Bottles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i="1" dirty="0"/>
              <a:t>More </a:t>
            </a:r>
            <a:r>
              <a:rPr lang="en-US" sz="3200" i="1" dirty="0" smtClean="0"/>
              <a:t>Supports</a:t>
            </a:r>
            <a:endParaRPr lang="en-US" sz="3200" i="1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i="1" dirty="0" smtClean="0"/>
              <a:t>Bracing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idx="4294967295"/>
          </p:nvPr>
        </p:nvSpPr>
        <p:spPr>
          <a:xfrm>
            <a:off x="21769" y="0"/>
            <a:ext cx="9066571" cy="683812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Quick Review: Pulsation &amp; Vibration</a:t>
            </a:r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noFill/>
        </p:spPr>
        <p:txBody>
          <a:bodyPr/>
          <a:lstStyle/>
          <a:p>
            <a:pPr algn="ctr"/>
            <a:fld id="{E4C08048-8748-48B9-9AA0-38AE8AD2A38A}" type="slidenum">
              <a:rPr smtClean="0">
                <a:solidFill>
                  <a:schemeClr val="bg1"/>
                </a:solidFill>
              </a:rPr>
              <a:pPr algn="ctr"/>
              <a:t>54</a:t>
            </a:fld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14094" y="5284725"/>
            <a:ext cx="5807034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Stiffer, </a:t>
            </a:r>
            <a:r>
              <a:rPr lang="en-US" sz="4000" dirty="0" smtClean="0"/>
              <a:t>Lighter, Lower </a:t>
            </a:r>
            <a:endParaRPr lang="en-US" sz="4000" b="1" dirty="0" smtClean="0"/>
          </a:p>
        </p:txBody>
      </p:sp>
    </p:spTree>
    <p:extLst>
      <p:ext uri="{BB962C8B-B14F-4D97-AF65-F5344CB8AC3E}">
        <p14:creationId xmlns:p14="http://schemas.microsoft.com/office/powerpoint/2010/main" val="42151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4C08048-8748-48B9-9AA0-38AE8AD2A38A}" type="slidenum">
              <a:rPr smtClean="0"/>
              <a:pPr/>
              <a:t>55</a:t>
            </a:fld>
            <a:endParaRPr lang="en-US" dirty="0" smtClean="0"/>
          </a:p>
        </p:txBody>
      </p:sp>
      <p:sp>
        <p:nvSpPr>
          <p:cNvPr id="3" name="Title 1"/>
          <p:cNvSpPr>
            <a:spLocks noGrp="1"/>
          </p:cNvSpPr>
          <p:nvPr>
            <p:ph type="title" idx="4294967295"/>
          </p:nvPr>
        </p:nvSpPr>
        <p:spPr>
          <a:xfrm>
            <a:off x="21769" y="0"/>
            <a:ext cx="9066571" cy="683812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Quick Review: Pulsation &amp; Vibration</a:t>
            </a:r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135" y="1135255"/>
            <a:ext cx="3052426" cy="4257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" t="4980" r="56811" b="1848"/>
          <a:stretch/>
        </p:blipFill>
        <p:spPr>
          <a:xfrm>
            <a:off x="522508" y="1872833"/>
            <a:ext cx="1911934" cy="352038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50738" y="821218"/>
            <a:ext cx="109224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810812" y="5490187"/>
            <a:ext cx="7010225" cy="547753"/>
            <a:chOff x="2357512" y="6246406"/>
            <a:chExt cx="5529242" cy="547753"/>
          </a:xfrm>
        </p:grpSpPr>
        <p:sp>
          <p:nvSpPr>
            <p:cNvPr id="10" name="TextBox 9"/>
            <p:cNvSpPr txBox="1"/>
            <p:nvPr/>
          </p:nvSpPr>
          <p:spPr>
            <a:xfrm>
              <a:off x="4304509" y="6270939"/>
              <a:ext cx="1181401" cy="523220"/>
            </a:xfrm>
            <a:prstGeom prst="rect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/>
                <a:t>Bad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57512" y="6246406"/>
              <a:ext cx="1181401" cy="52322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</a:rPr>
                <a:t>Good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705353" y="6270939"/>
              <a:ext cx="1181401" cy="5232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0"/>
                  </a:schemeClr>
                </a:gs>
                <a:gs pos="50000">
                  <a:srgbClr val="FF6600"/>
                </a:gs>
                <a:gs pos="100000">
                  <a:srgbClr val="7030A0"/>
                </a:gs>
              </a:gsLst>
              <a:lin ang="5400000" scaled="0"/>
            </a:gra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/>
                <a:t>Ugly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653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3457575" y="834391"/>
            <a:ext cx="2114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Summary</a:t>
            </a:r>
            <a:endParaRPr lang="en-US" sz="2800" dirty="0"/>
          </a:p>
        </p:txBody>
      </p:sp>
      <p:sp>
        <p:nvSpPr>
          <p:cNvPr id="12" name="Title 1"/>
          <p:cNvSpPr>
            <a:spLocks noGrp="1"/>
          </p:cNvSpPr>
          <p:nvPr>
            <p:ph type="title" idx="4294967295"/>
          </p:nvPr>
        </p:nvSpPr>
        <p:spPr>
          <a:xfrm>
            <a:off x="21769" y="0"/>
            <a:ext cx="9066571" cy="683812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Quick Review: Pulsation &amp; Vibration</a:t>
            </a:r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noFill/>
        </p:spPr>
        <p:txBody>
          <a:bodyPr/>
          <a:lstStyle/>
          <a:p>
            <a:pPr algn="ctr"/>
            <a:fld id="{E4C08048-8748-48B9-9AA0-38AE8AD2A38A}" type="slidenum">
              <a:rPr smtClean="0">
                <a:solidFill>
                  <a:schemeClr val="bg1"/>
                </a:solidFill>
              </a:rPr>
              <a:pPr algn="ctr"/>
              <a:t>56</a:t>
            </a:fld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9075" y="2539075"/>
            <a:ext cx="39757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Dynamic Force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4 Main Sources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Pulsations only one that can be controlled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81550" y="2539075"/>
            <a:ext cx="39757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Dynamic Flexibility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B050"/>
                </a:solidFill>
              </a:rPr>
              <a:t>Increase Stiffness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B050"/>
                </a:solidFill>
              </a:rPr>
              <a:t>Reduce Mass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3015" y="1621966"/>
            <a:ext cx="8439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Vibration =</a:t>
            </a:r>
            <a:r>
              <a:rPr lang="en-US" sz="2800" dirty="0" smtClean="0">
                <a:solidFill>
                  <a:schemeClr val="tx1"/>
                </a:solidFill>
              </a:rPr>
              <a:t>Dynamic Force </a:t>
            </a:r>
            <a:r>
              <a:rPr lang="en-US" sz="2800" dirty="0"/>
              <a:t>X </a:t>
            </a:r>
            <a:r>
              <a:rPr lang="en-US" sz="2800" dirty="0" smtClean="0">
                <a:solidFill>
                  <a:srgbClr val="00B050"/>
                </a:solidFill>
              </a:rPr>
              <a:t>Dynamic Flexibility</a:t>
            </a:r>
            <a:endParaRPr lang="en-US" sz="2800" dirty="0">
              <a:solidFill>
                <a:srgbClr val="00B050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202" y="4105275"/>
            <a:ext cx="2743722" cy="208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6E65976-3D47-4A22-A0A2-3628DC1C0C74}" type="slidenum">
              <a:rPr smtClean="0"/>
              <a:pPr/>
              <a:t>57</a:t>
            </a:fld>
            <a:endParaRPr lang="en-US" dirty="0" smtClean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67267" y="499081"/>
            <a:ext cx="8100078" cy="53569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8000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Quick Review:</a:t>
            </a:r>
            <a:br>
              <a:rPr lang="en-US" sz="8000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sz="8000" i="0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Pressure</a:t>
            </a:r>
          </a:p>
          <a:p>
            <a:r>
              <a:rPr lang="en-US" sz="8000" i="0" spc="50" noProof="1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Drop</a:t>
            </a:r>
          </a:p>
          <a:p>
            <a:r>
              <a:rPr lang="en-US" sz="8000" i="0" spc="50" noProof="1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Concerns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2" y="2108199"/>
            <a:ext cx="3207278" cy="3256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91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1251919" y="567699"/>
            <a:ext cx="8201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/>
              <a:t>Why is Pressure Drop Important?</a:t>
            </a:r>
            <a:endParaRPr lang="en-US" sz="3200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769" y="0"/>
            <a:ext cx="9066571" cy="683812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Quick Review: Pressure Drops</a:t>
            </a:r>
            <a:endParaRPr lang="en-US" sz="36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noFill/>
        </p:spPr>
        <p:txBody>
          <a:bodyPr/>
          <a:lstStyle/>
          <a:p>
            <a:pPr algn="ctr"/>
            <a:fld id="{E4C08048-8748-48B9-9AA0-38AE8AD2A38A}" type="slidenum">
              <a:rPr smtClean="0">
                <a:solidFill>
                  <a:schemeClr val="bg1"/>
                </a:solidFill>
              </a:rPr>
              <a:pPr algn="ctr"/>
              <a:t>58</a:t>
            </a:fld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5308" y="890587"/>
            <a:ext cx="3939168" cy="484895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46089" y="1973988"/>
            <a:ext cx="1803400" cy="719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1835" tIns="50917" rIns="101835" bIns="50917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Clr>
                <a:schemeClr val="tx1"/>
              </a:buClr>
            </a:pPr>
            <a:r>
              <a:rPr lang="en-US" sz="2000" b="1" dirty="0">
                <a:cs typeface="Arial" charset="0"/>
              </a:rPr>
              <a:t>Compressor Geometry</a:t>
            </a:r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2070101" y="2396263"/>
            <a:ext cx="1512888" cy="596900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 type="triangle" w="lg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101835" tIns="50917" rIns="101835" bIns="50917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buSzPct val="70000"/>
              <a:buFont typeface="Wingdings" pitchFamily="2" charset="2"/>
              <a:buChar char="•"/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34951" y="2801076"/>
            <a:ext cx="2178050" cy="4111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1835" tIns="50917" rIns="101835" bIns="50917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Clr>
                <a:schemeClr val="tx1"/>
              </a:buClr>
            </a:pPr>
            <a:r>
              <a:rPr lang="en-US" sz="2000" b="1" dirty="0">
                <a:cs typeface="Arial" charset="0"/>
              </a:rPr>
              <a:t>Gas Properties</a:t>
            </a: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2070101" y="3186837"/>
            <a:ext cx="1489075" cy="201613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 type="triangle" w="lg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101835" tIns="50917" rIns="101835" bIns="50917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buSzPct val="70000"/>
              <a:buFont typeface="Wingdings" pitchFamily="2" charset="2"/>
              <a:buChar char="•"/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338139" y="3339238"/>
            <a:ext cx="2044700" cy="1025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1835" tIns="50917" rIns="101835" bIns="50917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Clr>
                <a:schemeClr val="tx1"/>
              </a:buClr>
            </a:pPr>
            <a:r>
              <a:rPr lang="en-US" sz="2000" b="1" dirty="0">
                <a:cs typeface="Arial" charset="0"/>
              </a:rPr>
              <a:t>Inlet and Outlet Pressure</a:t>
            </a: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 flipV="1">
            <a:off x="1536701" y="3796437"/>
            <a:ext cx="1947863" cy="47625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 type="triangle" w="lg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101835" tIns="50917" rIns="101835" bIns="50917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buSzPct val="70000"/>
              <a:buFont typeface="Wingdings" pitchFamily="2" charset="2"/>
              <a:buChar char="•"/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317501" y="4569551"/>
            <a:ext cx="2209800" cy="719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1835" tIns="50917" rIns="101835" bIns="50917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Clr>
                <a:schemeClr val="tx1"/>
              </a:buClr>
            </a:pPr>
            <a:r>
              <a:rPr lang="en-US" sz="2000" b="1" dirty="0">
                <a:cs typeface="Arial" charset="0"/>
              </a:rPr>
              <a:t>Inlet and Outlet Temperature</a:t>
            </a: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 flipV="1">
            <a:off x="2308225" y="4369525"/>
            <a:ext cx="1190625" cy="331787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 type="triangle" w="lg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101835" tIns="50917" rIns="101835" bIns="50917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buSzPct val="70000"/>
              <a:buFont typeface="Wingdings" pitchFamily="2" charset="2"/>
              <a:buChar char="•"/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230189" y="5609363"/>
            <a:ext cx="2209800" cy="411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1835" tIns="50917" rIns="101835" bIns="50917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Clr>
                <a:schemeClr val="tx1"/>
              </a:buClr>
            </a:pPr>
            <a:r>
              <a:rPr lang="en-US" sz="2000" b="1" dirty="0">
                <a:cs typeface="Arial" charset="0"/>
              </a:rPr>
              <a:t>Pressure Drop</a:t>
            </a: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flipV="1">
            <a:off x="2127251" y="4752112"/>
            <a:ext cx="1360488" cy="815975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 type="triangle" w="lg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101835" tIns="50917" rIns="101835" bIns="50917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buSzPct val="70000"/>
              <a:buFont typeface="Wingdings" pitchFamily="2" charset="2"/>
              <a:buChar char="•"/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333376" y="1181826"/>
            <a:ext cx="1803400" cy="5953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1835" tIns="50917" rIns="101835" bIns="50917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Clr>
                <a:schemeClr val="tx1"/>
              </a:buClr>
            </a:pPr>
            <a:r>
              <a:rPr lang="en-US" sz="3200" b="1" u="sng" dirty="0">
                <a:cs typeface="Arial" charset="0"/>
              </a:rPr>
              <a:t>INPUT</a:t>
            </a: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6861176" y="1988276"/>
            <a:ext cx="1803400" cy="4111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1835" tIns="50917" rIns="101835" bIns="50917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buClr>
                <a:schemeClr val="tx1"/>
              </a:buClr>
            </a:pPr>
            <a:r>
              <a:rPr lang="en-US" sz="2000" b="1" dirty="0">
                <a:cs typeface="Arial" charset="0"/>
              </a:rPr>
              <a:t>Capacity</a:t>
            </a:r>
          </a:p>
        </p:txBody>
      </p:sp>
      <p:sp>
        <p:nvSpPr>
          <p:cNvPr id="21" name="Line 16"/>
          <p:cNvSpPr>
            <a:spLocks noChangeShapeType="1"/>
          </p:cNvSpPr>
          <p:nvPr/>
        </p:nvSpPr>
        <p:spPr bwMode="auto">
          <a:xfrm flipV="1">
            <a:off x="5441951" y="2291488"/>
            <a:ext cx="1438276" cy="590550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 type="triangle" w="lg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101835" tIns="50917" rIns="101835" bIns="50917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buSzPct val="70000"/>
              <a:buFont typeface="Wingdings" pitchFamily="2" charset="2"/>
              <a:buChar char="•"/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6862764" y="2805838"/>
            <a:ext cx="2146300" cy="411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1835" tIns="50917" rIns="101835" bIns="50917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Clr>
                <a:schemeClr val="tx1"/>
              </a:buClr>
            </a:pPr>
            <a:r>
              <a:rPr lang="en-US" sz="2000" b="1" dirty="0">
                <a:cs typeface="Arial" charset="0"/>
              </a:rPr>
              <a:t>Required Power</a:t>
            </a:r>
          </a:p>
        </p:txBody>
      </p:sp>
      <p:sp>
        <p:nvSpPr>
          <p:cNvPr id="23" name="Line 18"/>
          <p:cNvSpPr>
            <a:spLocks noChangeShapeType="1"/>
          </p:cNvSpPr>
          <p:nvPr/>
        </p:nvSpPr>
        <p:spPr bwMode="auto">
          <a:xfrm flipV="1">
            <a:off x="5708651" y="3034438"/>
            <a:ext cx="1152525" cy="381000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 type="triangle" w="lg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101835" tIns="50917" rIns="101835" bIns="50917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buSzPct val="70000"/>
              <a:buFont typeface="Wingdings" pitchFamily="2" charset="2"/>
              <a:buChar char="•"/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6962776" y="3458301"/>
            <a:ext cx="2044700" cy="1025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1835" tIns="50917" rIns="101835" bIns="50917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buClr>
                <a:schemeClr val="tx1"/>
              </a:buClr>
            </a:pPr>
            <a:r>
              <a:rPr lang="en-US" sz="2000" b="1" dirty="0">
                <a:cs typeface="Arial" charset="0"/>
              </a:rPr>
              <a:t>Interstage Pressure and Temperatures</a:t>
            </a:r>
          </a:p>
        </p:txBody>
      </p:sp>
      <p:sp>
        <p:nvSpPr>
          <p:cNvPr id="25" name="Line 20"/>
          <p:cNvSpPr>
            <a:spLocks noChangeShapeType="1"/>
          </p:cNvSpPr>
          <p:nvPr/>
        </p:nvSpPr>
        <p:spPr bwMode="auto">
          <a:xfrm>
            <a:off x="5937251" y="3825013"/>
            <a:ext cx="1133475" cy="85726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 type="triangle" w="lg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101835" tIns="50917" rIns="101835" bIns="50917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buSzPct val="70000"/>
              <a:buFont typeface="Wingdings" pitchFamily="2" charset="2"/>
              <a:buChar char="•"/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7170739" y="4650513"/>
            <a:ext cx="1719262" cy="411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1835" tIns="50917" rIns="101835" bIns="50917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buClr>
                <a:schemeClr val="tx1"/>
              </a:buClr>
            </a:pPr>
            <a:r>
              <a:rPr lang="en-US" sz="2000" b="1" dirty="0">
                <a:cs typeface="Arial" charset="0"/>
              </a:rPr>
              <a:t>Rod Load</a:t>
            </a:r>
          </a:p>
        </p:txBody>
      </p:sp>
      <p:sp>
        <p:nvSpPr>
          <p:cNvPr id="27" name="Line 22"/>
          <p:cNvSpPr>
            <a:spLocks noChangeShapeType="1"/>
          </p:cNvSpPr>
          <p:nvPr/>
        </p:nvSpPr>
        <p:spPr bwMode="auto">
          <a:xfrm>
            <a:off x="5956301" y="4244113"/>
            <a:ext cx="1390650" cy="609600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 type="triangle" w="lg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101835" tIns="50917" rIns="101835" bIns="50917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buSzPct val="70000"/>
              <a:buFont typeface="Wingdings" pitchFamily="2" charset="2"/>
              <a:buChar char="•"/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28" name="Text Box 23"/>
          <p:cNvSpPr txBox="1">
            <a:spLocks noChangeArrowheads="1"/>
          </p:cNvSpPr>
          <p:nvPr/>
        </p:nvSpPr>
        <p:spPr bwMode="auto">
          <a:xfrm>
            <a:off x="7312026" y="5566501"/>
            <a:ext cx="1587500" cy="4111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1835" tIns="50917" rIns="101835" bIns="50917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buClr>
                <a:schemeClr val="tx1"/>
              </a:buClr>
            </a:pPr>
            <a:r>
              <a:rPr lang="en-US" sz="2000" b="1" dirty="0">
                <a:cs typeface="Arial" charset="0"/>
              </a:rPr>
              <a:t>Load Step</a:t>
            </a:r>
          </a:p>
        </p:txBody>
      </p:sp>
      <p:sp>
        <p:nvSpPr>
          <p:cNvPr id="29" name="Line 24"/>
          <p:cNvSpPr>
            <a:spLocks noChangeShapeType="1"/>
          </p:cNvSpPr>
          <p:nvPr/>
        </p:nvSpPr>
        <p:spPr bwMode="auto">
          <a:xfrm>
            <a:off x="5899151" y="4910863"/>
            <a:ext cx="1501775" cy="820738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 type="triangle" w="lg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101835" tIns="50917" rIns="101835" bIns="50917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buSzPct val="70000"/>
              <a:buFont typeface="Wingdings" pitchFamily="2" charset="2"/>
              <a:buChar char="•"/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6765926" y="1113563"/>
            <a:ext cx="2198688" cy="595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1835" tIns="50917" rIns="101835" bIns="50917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buClr>
                <a:schemeClr val="tx1"/>
              </a:buClr>
            </a:pPr>
            <a:r>
              <a:rPr lang="en-US" sz="3200" b="1" u="sng" dirty="0">
                <a:cs typeface="Arial" charset="0"/>
              </a:rPr>
              <a:t>OUTPUT</a:t>
            </a: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184151" y="5453788"/>
            <a:ext cx="2209800" cy="71437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buSzPct val="70000"/>
              <a:buFont typeface="Wingdings" pitchFamily="2" charset="2"/>
              <a:buChar char="•"/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33" name="Oval 32"/>
          <p:cNvSpPr>
            <a:spLocks noChangeArrowheads="1"/>
          </p:cNvSpPr>
          <p:nvPr/>
        </p:nvSpPr>
        <p:spPr bwMode="auto">
          <a:xfrm>
            <a:off x="6861176" y="1824763"/>
            <a:ext cx="1885950" cy="71437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buSzPct val="70000"/>
              <a:buFont typeface="Wingdings" pitchFamily="2" charset="2"/>
              <a:buChar char="•"/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6870701" y="2662963"/>
            <a:ext cx="2181225" cy="71437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buSzPct val="70000"/>
              <a:buFont typeface="Wingdings" pitchFamily="2" charset="2"/>
              <a:buChar char="•"/>
              <a:defRPr/>
            </a:pPr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78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animBg="1"/>
      <p:bldP spid="31" grpId="0"/>
      <p:bldP spid="32" grpId="0" animBg="1"/>
      <p:bldP spid="33" grpId="0" animBg="1"/>
      <p:bldP spid="3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4C08048-8748-48B9-9AA0-38AE8AD2A38A}" type="slidenum">
              <a:rPr smtClean="0"/>
              <a:pPr/>
              <a:t>59</a:t>
            </a:fld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561861" y="893343"/>
            <a:ext cx="839587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chemeClr val="tx1"/>
                </a:solidFill>
              </a:rPr>
              <a:t>What is Checked in a Pulsation Design?</a:t>
            </a:r>
          </a:p>
          <a:p>
            <a:r>
              <a:rPr lang="en-US" sz="2000" u="sng" dirty="0" smtClean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smtClean="0">
                <a:solidFill>
                  <a:schemeClr val="tx1"/>
                </a:solidFill>
              </a:rPr>
              <a:t>Static Pressure </a:t>
            </a:r>
            <a:r>
              <a:rPr lang="en-US" sz="3200" dirty="0">
                <a:solidFill>
                  <a:schemeClr val="tx1"/>
                </a:solidFill>
              </a:rPr>
              <a:t>D</a:t>
            </a:r>
            <a:r>
              <a:rPr lang="en-US" sz="3200" dirty="0" smtClean="0">
                <a:solidFill>
                  <a:schemeClr val="tx1"/>
                </a:solidFill>
              </a:rPr>
              <a:t>rop in Pulsation Control Devices (API 618)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smtClean="0">
                <a:solidFill>
                  <a:schemeClr val="tx1"/>
                </a:solidFill>
              </a:rPr>
              <a:t>What about Total Pressure Drop?</a:t>
            </a:r>
          </a:p>
          <a:p>
            <a:pPr marL="914400" lvl="1" indent="-457200">
              <a:lnSpc>
                <a:spcPct val="150000"/>
              </a:lnSpc>
              <a:buFontTx/>
              <a:buChar char="-"/>
            </a:pPr>
            <a:r>
              <a:rPr lang="en-US" sz="3200" dirty="0" smtClean="0">
                <a:solidFill>
                  <a:schemeClr val="tx1"/>
                </a:solidFill>
              </a:rPr>
              <a:t>What is that?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smtClean="0">
                <a:solidFill>
                  <a:schemeClr val="tx1"/>
                </a:solidFill>
              </a:rPr>
              <a:t>What about other System Components?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idx="4294967295"/>
          </p:nvPr>
        </p:nvSpPr>
        <p:spPr>
          <a:xfrm>
            <a:off x="21769" y="0"/>
            <a:ext cx="9066571" cy="683812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Quick Review: Pressure Drop</a:t>
            </a:r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05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EFC1743-17C9-4057-A619-3A9B70974AC9}" type="slidenum">
              <a:rPr smtClean="0"/>
              <a:pPr/>
              <a:t>6</a:t>
            </a:fld>
            <a:endParaRPr lang="en-US" dirty="0" smtClean="0"/>
          </a:p>
        </p:txBody>
      </p:sp>
      <p:sp>
        <p:nvSpPr>
          <p:cNvPr id="43013" name="Text Box 4"/>
          <p:cNvSpPr txBox="1">
            <a:spLocks noChangeArrowheads="1"/>
          </p:cNvSpPr>
          <p:nvPr/>
        </p:nvSpPr>
        <p:spPr bwMode="auto">
          <a:xfrm>
            <a:off x="351884" y="751191"/>
            <a:ext cx="8364099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Why use Load Steps?</a:t>
            </a: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Reduce </a:t>
            </a:r>
            <a:r>
              <a:rPr lang="en-US" sz="2400" dirty="0">
                <a:solidFill>
                  <a:schemeClr val="tx1"/>
                </a:solidFill>
              </a:rPr>
              <a:t>Load for Easier Startup  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Gradual </a:t>
            </a:r>
            <a:r>
              <a:rPr lang="en-US" sz="2400" dirty="0">
                <a:solidFill>
                  <a:schemeClr val="tx1"/>
                </a:solidFill>
              </a:rPr>
              <a:t>Loading After Startup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Avoid </a:t>
            </a:r>
            <a:r>
              <a:rPr lang="en-US" sz="2400" dirty="0">
                <a:solidFill>
                  <a:schemeClr val="tx1"/>
                </a:solidFill>
              </a:rPr>
              <a:t>Driver Overload as Conditions Change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Deliver </a:t>
            </a:r>
            <a:r>
              <a:rPr lang="en-US" sz="2400" dirty="0">
                <a:solidFill>
                  <a:schemeClr val="tx1"/>
                </a:solidFill>
              </a:rPr>
              <a:t>Required Flow Rate	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Maximize </a:t>
            </a:r>
            <a:r>
              <a:rPr lang="en-US" sz="2400" dirty="0">
                <a:solidFill>
                  <a:schemeClr val="tx1"/>
                </a:solidFill>
              </a:rPr>
              <a:t>Driver Load Utilization and Flow	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400" dirty="0" smtClean="0">
                <a:solidFill>
                  <a:schemeClr val="tx1"/>
                </a:solidFill>
              </a:rPr>
              <a:t> Handle </a:t>
            </a:r>
            <a:r>
              <a:rPr lang="en-US" sz="2400" dirty="0">
                <a:solidFill>
                  <a:schemeClr val="tx1"/>
                </a:solidFill>
              </a:rPr>
              <a:t>System Upsets without </a:t>
            </a:r>
            <a:r>
              <a:rPr lang="en-US" sz="2400" dirty="0" smtClean="0">
                <a:solidFill>
                  <a:schemeClr val="tx1"/>
                </a:solidFill>
              </a:rPr>
              <a:t>Shut Downs</a:t>
            </a:r>
            <a:endParaRPr lang="en-US" sz="2400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Accommodate </a:t>
            </a:r>
            <a:r>
              <a:rPr lang="en-US" sz="2400" dirty="0">
                <a:solidFill>
                  <a:schemeClr val="tx1"/>
                </a:solidFill>
              </a:rPr>
              <a:t>Wide Range of Conditions </a:t>
            </a:r>
            <a:endParaRPr lang="en-US" sz="2400" dirty="0" smtClean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System Optimization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5900" y="12699"/>
            <a:ext cx="8694636" cy="699399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i="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Unloading Methodologies Short Course</a:t>
            </a:r>
            <a:endParaRPr lang="en-US" sz="3200" i="0" spc="50" noProof="1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8" name="Picture 2" descr="C:\Users\dhickman\AppData\Local\Microsoft\Windows\Temporary Internet Files\Content.IE5\LILCEA2X\MC900441428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573" y="488723"/>
            <a:ext cx="2144410" cy="214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DH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57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8"/>
          <p:cNvGrpSpPr>
            <a:grpSpLocks noChangeAspect="1"/>
          </p:cNvGrpSpPr>
          <p:nvPr/>
        </p:nvGrpSpPr>
        <p:grpSpPr bwMode="auto">
          <a:xfrm>
            <a:off x="2599186" y="1185730"/>
            <a:ext cx="4092575" cy="2041525"/>
            <a:chOff x="4056" y="1826"/>
            <a:chExt cx="1728" cy="862"/>
          </a:xfrm>
        </p:grpSpPr>
        <p:pic>
          <p:nvPicPr>
            <p:cNvPr id="7" name="Picture 32" descr="figure4_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" y="2160"/>
              <a:ext cx="1728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oup 33"/>
            <p:cNvGrpSpPr>
              <a:grpSpLocks noChangeAspect="1"/>
            </p:cNvGrpSpPr>
            <p:nvPr/>
          </p:nvGrpSpPr>
          <p:grpSpPr bwMode="auto">
            <a:xfrm>
              <a:off x="4153" y="1826"/>
              <a:ext cx="1052" cy="710"/>
              <a:chOff x="4275" y="1110"/>
              <a:chExt cx="2629" cy="1776"/>
            </a:xfrm>
          </p:grpSpPr>
          <p:sp>
            <p:nvSpPr>
              <p:cNvPr id="9" name="Oval 34"/>
              <p:cNvSpPr>
                <a:spLocks noChangeAspect="1" noChangeArrowheads="1"/>
              </p:cNvSpPr>
              <p:nvPr/>
            </p:nvSpPr>
            <p:spPr bwMode="auto">
              <a:xfrm>
                <a:off x="5608" y="1443"/>
                <a:ext cx="301" cy="300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en-US" dirty="0"/>
              </a:p>
            </p:txBody>
          </p:sp>
          <p:sp>
            <p:nvSpPr>
              <p:cNvPr id="10" name="Line 35"/>
              <p:cNvSpPr>
                <a:spLocks noChangeAspect="1" noChangeShapeType="1"/>
              </p:cNvSpPr>
              <p:nvPr/>
            </p:nvSpPr>
            <p:spPr bwMode="auto">
              <a:xfrm rot="5400000" flipH="1">
                <a:off x="5642" y="1543"/>
                <a:ext cx="209" cy="1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1" name="Text Box 36"/>
              <p:cNvSpPr txBox="1">
                <a:spLocks noChangeAspect="1" noChangeArrowheads="1"/>
              </p:cNvSpPr>
              <p:nvPr/>
            </p:nvSpPr>
            <p:spPr bwMode="auto">
              <a:xfrm>
                <a:off x="5550" y="1110"/>
                <a:ext cx="526" cy="3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5895" tIns="37948" rIns="75895" bIns="37948"/>
              <a:lstStyle>
                <a:lvl1pPr marL="342900" indent="-342900"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FontTx/>
                  <a:buNone/>
                </a:pPr>
                <a:r>
                  <a:rPr lang="en-US" sz="1400" dirty="0">
                    <a:solidFill>
                      <a:srgbClr val="000000"/>
                    </a:solidFill>
                  </a:rPr>
                  <a:t>P1</a:t>
                </a:r>
                <a:endParaRPr lang="en-US" sz="1400" dirty="0">
                  <a:solidFill>
                    <a:schemeClr val="hlink"/>
                  </a:solidFill>
                </a:endParaRPr>
              </a:p>
            </p:txBody>
          </p:sp>
          <p:sp>
            <p:nvSpPr>
              <p:cNvPr id="12" name="Line 37"/>
              <p:cNvSpPr>
                <a:spLocks noChangeAspect="1" noChangeShapeType="1"/>
              </p:cNvSpPr>
              <p:nvPr/>
            </p:nvSpPr>
            <p:spPr bwMode="auto">
              <a:xfrm flipV="1">
                <a:off x="5759" y="1752"/>
                <a:ext cx="0" cy="23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3" name="Line 38"/>
              <p:cNvSpPr>
                <a:spLocks noChangeAspect="1" noChangeShapeType="1"/>
              </p:cNvSpPr>
              <p:nvPr/>
            </p:nvSpPr>
            <p:spPr bwMode="auto">
              <a:xfrm flipV="1">
                <a:off x="6090" y="1990"/>
                <a:ext cx="0" cy="33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" name="Line 39"/>
              <p:cNvSpPr>
                <a:spLocks noChangeAspect="1" noChangeShapeType="1"/>
              </p:cNvSpPr>
              <p:nvPr/>
            </p:nvSpPr>
            <p:spPr bwMode="auto">
              <a:xfrm flipH="1">
                <a:off x="5750" y="1990"/>
                <a:ext cx="3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" name="Oval 40"/>
              <p:cNvSpPr>
                <a:spLocks noChangeAspect="1" noChangeArrowheads="1"/>
              </p:cNvSpPr>
              <p:nvPr/>
            </p:nvSpPr>
            <p:spPr bwMode="auto">
              <a:xfrm>
                <a:off x="6437" y="1446"/>
                <a:ext cx="300" cy="301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" name="Line 41"/>
              <p:cNvSpPr>
                <a:spLocks noChangeAspect="1" noChangeShapeType="1"/>
              </p:cNvSpPr>
              <p:nvPr/>
            </p:nvSpPr>
            <p:spPr bwMode="auto">
              <a:xfrm flipH="1">
                <a:off x="6504" y="1505"/>
                <a:ext cx="157" cy="1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" name="Text Box 42"/>
              <p:cNvSpPr txBox="1">
                <a:spLocks noChangeAspect="1" noChangeArrowheads="1"/>
              </p:cNvSpPr>
              <p:nvPr/>
            </p:nvSpPr>
            <p:spPr bwMode="auto">
              <a:xfrm>
                <a:off x="6380" y="1115"/>
                <a:ext cx="524" cy="3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5895" tIns="37948" rIns="75895" bIns="37948">
                <a:spAutoFit/>
              </a:bodyPr>
              <a:lstStyle>
                <a:lvl1pPr marL="342900" indent="-342900"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FontTx/>
                  <a:buNone/>
                </a:pPr>
                <a:r>
                  <a:rPr lang="en-US" sz="1400" dirty="0">
                    <a:solidFill>
                      <a:srgbClr val="000000"/>
                    </a:solidFill>
                  </a:rPr>
                  <a:t>P2</a:t>
                </a:r>
                <a:endParaRPr lang="en-US" sz="1400" dirty="0">
                  <a:solidFill>
                    <a:schemeClr val="hlink"/>
                  </a:solidFill>
                </a:endParaRPr>
              </a:p>
            </p:txBody>
          </p:sp>
          <p:sp>
            <p:nvSpPr>
              <p:cNvPr id="18" name="Line 43"/>
              <p:cNvSpPr>
                <a:spLocks noChangeAspect="1" noChangeShapeType="1"/>
              </p:cNvSpPr>
              <p:nvPr/>
            </p:nvSpPr>
            <p:spPr bwMode="auto">
              <a:xfrm flipV="1">
                <a:off x="6587" y="1746"/>
                <a:ext cx="10" cy="24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" name="Line 44"/>
              <p:cNvSpPr>
                <a:spLocks noChangeAspect="1" noChangeShapeType="1"/>
              </p:cNvSpPr>
              <p:nvPr/>
            </p:nvSpPr>
            <p:spPr bwMode="auto">
              <a:xfrm flipV="1">
                <a:off x="6248" y="1993"/>
                <a:ext cx="0" cy="33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" name="Line 45"/>
              <p:cNvSpPr>
                <a:spLocks noChangeAspect="1" noChangeShapeType="1"/>
              </p:cNvSpPr>
              <p:nvPr/>
            </p:nvSpPr>
            <p:spPr bwMode="auto">
              <a:xfrm flipH="1">
                <a:off x="6238" y="1993"/>
                <a:ext cx="3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" name="AutoShape 46"/>
              <p:cNvSpPr>
                <a:spLocks noChangeAspect="1" noChangeArrowheads="1"/>
              </p:cNvSpPr>
              <p:nvPr/>
            </p:nvSpPr>
            <p:spPr bwMode="auto">
              <a:xfrm>
                <a:off x="5105" y="2590"/>
                <a:ext cx="600" cy="240"/>
              </a:xfrm>
              <a:prstGeom prst="rightArrow">
                <a:avLst>
                  <a:gd name="adj1" fmla="val 50000"/>
                  <a:gd name="adj2" fmla="val 625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" name="Text Box 47"/>
              <p:cNvSpPr txBox="1">
                <a:spLocks noChangeAspect="1" noChangeArrowheads="1"/>
              </p:cNvSpPr>
              <p:nvPr/>
            </p:nvSpPr>
            <p:spPr bwMode="auto">
              <a:xfrm>
                <a:off x="4275" y="2535"/>
                <a:ext cx="1096" cy="3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5895" tIns="37948" rIns="75895" bIns="37948"/>
              <a:lstStyle>
                <a:lvl1pPr marL="342900" indent="-342900"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FontTx/>
                  <a:buNone/>
                </a:pPr>
                <a:r>
                  <a:rPr lang="en-US" sz="1400" dirty="0">
                    <a:solidFill>
                      <a:srgbClr val="000000"/>
                    </a:solidFill>
                  </a:rPr>
                  <a:t>Flow</a:t>
                </a:r>
                <a:endParaRPr lang="en-US" sz="1400" dirty="0">
                  <a:solidFill>
                    <a:schemeClr val="hlink"/>
                  </a:solidFill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876037" y="3286980"/>
            <a:ext cx="3410470" cy="2861155"/>
            <a:chOff x="822748" y="3061655"/>
            <a:chExt cx="3410470" cy="2861155"/>
          </a:xfrm>
        </p:grpSpPr>
        <p:graphicFrame>
          <p:nvGraphicFramePr>
            <p:cNvPr id="5" name="Object 4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6124667"/>
                </p:ext>
              </p:extLst>
            </p:nvPr>
          </p:nvGraphicFramePr>
          <p:xfrm>
            <a:off x="888355" y="3061655"/>
            <a:ext cx="3344863" cy="2740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90" name="Chart" r:id="rId5" imgW="8858239" imgH="7257968" progId="Excel.Chart.8">
                    <p:embed/>
                  </p:oleObj>
                </mc:Choice>
                <mc:Fallback>
                  <p:oleObj name="Chart" r:id="rId5" imgW="8858239" imgH="7257968" progId="Excel.Chart.8">
                    <p:embed/>
                    <p:pic>
                      <p:nvPicPr>
                        <p:cNvPr id="0" name=""/>
                        <p:cNvPicPr>
                          <a:picLocks noGrp="1"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88355" y="3061655"/>
                          <a:ext cx="3344863" cy="27400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Line 51"/>
            <p:cNvSpPr>
              <a:spLocks noChangeShapeType="1"/>
            </p:cNvSpPr>
            <p:nvPr/>
          </p:nvSpPr>
          <p:spPr bwMode="auto">
            <a:xfrm>
              <a:off x="1176128" y="4341206"/>
              <a:ext cx="2929806" cy="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10000 h 10000"/>
                <a:gd name="connsiteX0" fmla="*/ 0 w 10052"/>
                <a:gd name="connsiteY0" fmla="*/ 0 h 0"/>
                <a:gd name="connsiteX1" fmla="*/ 10052 w 10052"/>
                <a:gd name="connsiteY1" fmla="*/ -5024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52">
                  <a:moveTo>
                    <a:pt x="0" y="0"/>
                  </a:moveTo>
                  <a:cubicBezTo>
                    <a:pt x="3333" y="3333"/>
                    <a:pt x="6719" y="-8357"/>
                    <a:pt x="10052" y="-5024"/>
                  </a:cubicBezTo>
                </a:path>
              </a:pathLst>
            </a:custGeom>
            <a:noFill/>
            <a:ln w="508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1835" tIns="50917" rIns="101835" bIns="50917"/>
            <a:lstStyle/>
            <a:p>
              <a:endParaRPr lang="en-US" dirty="0"/>
            </a:p>
          </p:txBody>
        </p:sp>
        <p:sp>
          <p:nvSpPr>
            <p:cNvPr id="26" name="Text Box 59"/>
            <p:cNvSpPr txBox="1">
              <a:spLocks noChangeArrowheads="1"/>
            </p:cNvSpPr>
            <p:nvPr/>
          </p:nvSpPr>
          <p:spPr bwMode="auto">
            <a:xfrm>
              <a:off x="2198687" y="5576735"/>
              <a:ext cx="942975" cy="346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1835" tIns="50917" rIns="101835" bIns="50917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1600" b="1" dirty="0"/>
                <a:t>Time</a:t>
              </a:r>
            </a:p>
          </p:txBody>
        </p:sp>
        <p:sp>
          <p:nvSpPr>
            <p:cNvPr id="28" name="Text Box 61"/>
            <p:cNvSpPr txBox="1">
              <a:spLocks noChangeArrowheads="1"/>
            </p:cNvSpPr>
            <p:nvPr/>
          </p:nvSpPr>
          <p:spPr bwMode="auto">
            <a:xfrm rot="16200000">
              <a:off x="71861" y="4035882"/>
              <a:ext cx="1847850" cy="346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1835" tIns="50917" rIns="101835" bIns="50917">
              <a:spAutoFit/>
            </a:bodyPr>
            <a:lstStyle/>
            <a:p>
              <a:pPr>
                <a:spcBef>
                  <a:spcPct val="50000"/>
                </a:spcBef>
                <a:buFontTx/>
                <a:buNone/>
              </a:pPr>
              <a:r>
                <a:rPr lang="en-US" sz="1600" b="1" dirty="0"/>
                <a:t>Flow Velocity</a:t>
              </a:r>
            </a:p>
          </p:txBody>
        </p:sp>
      </p:grpSp>
      <p:sp>
        <p:nvSpPr>
          <p:cNvPr id="30" name="Title 1"/>
          <p:cNvSpPr txBox="1">
            <a:spLocks/>
          </p:cNvSpPr>
          <p:nvPr/>
        </p:nvSpPr>
        <p:spPr>
          <a:xfrm>
            <a:off x="21769" y="0"/>
            <a:ext cx="9066571" cy="683812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Quick Review: Pressure Drops</a:t>
            </a:r>
            <a:endParaRPr lang="en-US" sz="36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162197" y="3228742"/>
            <a:ext cx="3519006" cy="2949635"/>
            <a:chOff x="5108908" y="3003417"/>
            <a:chExt cx="3519006" cy="2949635"/>
          </a:xfrm>
        </p:grpSpPr>
        <p:grpSp>
          <p:nvGrpSpPr>
            <p:cNvPr id="4" name="Group 3"/>
            <p:cNvGrpSpPr/>
            <p:nvPr/>
          </p:nvGrpSpPr>
          <p:grpSpPr>
            <a:xfrm>
              <a:off x="5108908" y="3003417"/>
              <a:ext cx="3519006" cy="2949635"/>
              <a:chOff x="5108908" y="3003417"/>
              <a:chExt cx="3519006" cy="2949635"/>
            </a:xfrm>
          </p:grpSpPr>
          <p:graphicFrame>
            <p:nvGraphicFramePr>
              <p:cNvPr id="24" name="Object 5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70083168"/>
                  </p:ext>
                </p:extLst>
              </p:nvPr>
            </p:nvGraphicFramePr>
            <p:xfrm>
              <a:off x="5203826" y="3003417"/>
              <a:ext cx="3424088" cy="280461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291" name="Chart" r:id="rId7" imgW="8858239" imgH="7257968" progId="Excel.Chart.8">
                      <p:embed/>
                    </p:oleObj>
                  </mc:Choice>
                  <mc:Fallback>
                    <p:oleObj name="Chart" r:id="rId7" imgW="8858239" imgH="7257968" progId="Excel.Chart.8">
                      <p:embed/>
                      <p:pic>
                        <p:nvPicPr>
                          <p:cNvPr id="0" name=""/>
                          <p:cNvPicPr>
                            <a:picLocks noGrp="1"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03826" y="3003417"/>
                            <a:ext cx="3424088" cy="280461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7" name="Text Box 60"/>
              <p:cNvSpPr txBox="1">
                <a:spLocks noChangeArrowheads="1"/>
              </p:cNvSpPr>
              <p:nvPr/>
            </p:nvSpPr>
            <p:spPr bwMode="auto">
              <a:xfrm>
                <a:off x="6638472" y="5606977"/>
                <a:ext cx="942975" cy="3460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01835" tIns="50917" rIns="101835" bIns="50917">
                <a:spAutoFit/>
              </a:bodyPr>
              <a:lstStyle>
                <a:lvl1pPr marL="342900" indent="-342900"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sz="1600" b="1" dirty="0"/>
                  <a:t>Time</a:t>
                </a:r>
              </a:p>
            </p:txBody>
          </p:sp>
          <p:sp>
            <p:nvSpPr>
              <p:cNvPr id="29" name="Text Box 62"/>
              <p:cNvSpPr txBox="1">
                <a:spLocks noChangeArrowheads="1"/>
              </p:cNvSpPr>
              <p:nvPr/>
            </p:nvSpPr>
            <p:spPr bwMode="auto">
              <a:xfrm rot="16200000">
                <a:off x="4419933" y="4101498"/>
                <a:ext cx="1724025" cy="3460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01835" tIns="50917" rIns="101835" bIns="50917">
                <a:spAutoFit/>
              </a:bodyPr>
              <a:lstStyle/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sz="1600" b="1" dirty="0"/>
                  <a:t>Pressure Drop</a:t>
                </a:r>
              </a:p>
            </p:txBody>
          </p:sp>
        </p:grpSp>
        <p:cxnSp>
          <p:nvCxnSpPr>
            <p:cNvPr id="3" name="Straight Connector 2"/>
            <p:cNvCxnSpPr/>
            <p:nvPr/>
          </p:nvCxnSpPr>
          <p:spPr bwMode="auto">
            <a:xfrm flipV="1">
              <a:off x="5514877" y="4544704"/>
              <a:ext cx="2971800" cy="13648"/>
            </a:xfrm>
            <a:prstGeom prst="line">
              <a:avLst/>
            </a:prstGeom>
            <a:noFill/>
            <a:ln w="635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2" name="TextBox 31"/>
          <p:cNvSpPr txBox="1"/>
          <p:nvPr/>
        </p:nvSpPr>
        <p:spPr>
          <a:xfrm>
            <a:off x="2281676" y="605689"/>
            <a:ext cx="4457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/>
              <a:t>Static Pressure Drop</a:t>
            </a:r>
            <a:endParaRPr lang="en-US" sz="3200" dirty="0"/>
          </a:p>
        </p:txBody>
      </p:sp>
      <p:sp>
        <p:nvSpPr>
          <p:cNvPr id="33" name="TextBox 32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82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8"/>
          <p:cNvGrpSpPr>
            <a:grpSpLocks noChangeAspect="1"/>
          </p:cNvGrpSpPr>
          <p:nvPr/>
        </p:nvGrpSpPr>
        <p:grpSpPr bwMode="auto">
          <a:xfrm>
            <a:off x="2680473" y="1167716"/>
            <a:ext cx="4092575" cy="2041525"/>
            <a:chOff x="4056" y="1826"/>
            <a:chExt cx="1728" cy="862"/>
          </a:xfrm>
        </p:grpSpPr>
        <p:pic>
          <p:nvPicPr>
            <p:cNvPr id="7" name="Picture 32" descr="figure4_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" y="2160"/>
              <a:ext cx="1728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oup 33"/>
            <p:cNvGrpSpPr>
              <a:grpSpLocks noChangeAspect="1"/>
            </p:cNvGrpSpPr>
            <p:nvPr/>
          </p:nvGrpSpPr>
          <p:grpSpPr bwMode="auto">
            <a:xfrm>
              <a:off x="4153" y="1826"/>
              <a:ext cx="1052" cy="710"/>
              <a:chOff x="4275" y="1110"/>
              <a:chExt cx="2629" cy="1776"/>
            </a:xfrm>
          </p:grpSpPr>
          <p:sp>
            <p:nvSpPr>
              <p:cNvPr id="9" name="Oval 34"/>
              <p:cNvSpPr>
                <a:spLocks noChangeAspect="1" noChangeArrowheads="1"/>
              </p:cNvSpPr>
              <p:nvPr/>
            </p:nvSpPr>
            <p:spPr bwMode="auto">
              <a:xfrm>
                <a:off x="5608" y="1443"/>
                <a:ext cx="301" cy="300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en-US" dirty="0"/>
              </a:p>
            </p:txBody>
          </p:sp>
          <p:sp>
            <p:nvSpPr>
              <p:cNvPr id="10" name="Line 35"/>
              <p:cNvSpPr>
                <a:spLocks noChangeAspect="1" noChangeShapeType="1"/>
              </p:cNvSpPr>
              <p:nvPr/>
            </p:nvSpPr>
            <p:spPr bwMode="auto">
              <a:xfrm rot="5400000" flipH="1">
                <a:off x="5642" y="1543"/>
                <a:ext cx="209" cy="1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1" name="Text Box 36"/>
              <p:cNvSpPr txBox="1">
                <a:spLocks noChangeAspect="1" noChangeArrowheads="1"/>
              </p:cNvSpPr>
              <p:nvPr/>
            </p:nvSpPr>
            <p:spPr bwMode="auto">
              <a:xfrm>
                <a:off x="5550" y="1110"/>
                <a:ext cx="526" cy="3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5895" tIns="37948" rIns="75895" bIns="37948"/>
              <a:lstStyle>
                <a:lvl1pPr marL="342900" indent="-342900"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FontTx/>
                  <a:buNone/>
                </a:pPr>
                <a:r>
                  <a:rPr lang="en-US" sz="1400" dirty="0">
                    <a:solidFill>
                      <a:srgbClr val="000000"/>
                    </a:solidFill>
                  </a:rPr>
                  <a:t>P1</a:t>
                </a:r>
                <a:endParaRPr lang="en-US" sz="1400" dirty="0">
                  <a:solidFill>
                    <a:schemeClr val="hlink"/>
                  </a:solidFill>
                </a:endParaRPr>
              </a:p>
            </p:txBody>
          </p:sp>
          <p:sp>
            <p:nvSpPr>
              <p:cNvPr id="12" name="Line 37"/>
              <p:cNvSpPr>
                <a:spLocks noChangeAspect="1" noChangeShapeType="1"/>
              </p:cNvSpPr>
              <p:nvPr/>
            </p:nvSpPr>
            <p:spPr bwMode="auto">
              <a:xfrm flipV="1">
                <a:off x="5759" y="1752"/>
                <a:ext cx="0" cy="23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3" name="Line 38"/>
              <p:cNvSpPr>
                <a:spLocks noChangeAspect="1" noChangeShapeType="1"/>
              </p:cNvSpPr>
              <p:nvPr/>
            </p:nvSpPr>
            <p:spPr bwMode="auto">
              <a:xfrm flipV="1">
                <a:off x="6090" y="1990"/>
                <a:ext cx="0" cy="33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" name="Line 39"/>
              <p:cNvSpPr>
                <a:spLocks noChangeAspect="1" noChangeShapeType="1"/>
              </p:cNvSpPr>
              <p:nvPr/>
            </p:nvSpPr>
            <p:spPr bwMode="auto">
              <a:xfrm flipH="1">
                <a:off x="5750" y="1990"/>
                <a:ext cx="3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" name="Oval 40"/>
              <p:cNvSpPr>
                <a:spLocks noChangeAspect="1" noChangeArrowheads="1"/>
              </p:cNvSpPr>
              <p:nvPr/>
            </p:nvSpPr>
            <p:spPr bwMode="auto">
              <a:xfrm>
                <a:off x="6437" y="1446"/>
                <a:ext cx="300" cy="301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" name="Line 41"/>
              <p:cNvSpPr>
                <a:spLocks noChangeAspect="1" noChangeShapeType="1"/>
              </p:cNvSpPr>
              <p:nvPr/>
            </p:nvSpPr>
            <p:spPr bwMode="auto">
              <a:xfrm flipH="1">
                <a:off x="6504" y="1505"/>
                <a:ext cx="157" cy="1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" name="Text Box 42"/>
              <p:cNvSpPr txBox="1">
                <a:spLocks noChangeAspect="1" noChangeArrowheads="1"/>
              </p:cNvSpPr>
              <p:nvPr/>
            </p:nvSpPr>
            <p:spPr bwMode="auto">
              <a:xfrm>
                <a:off x="6380" y="1115"/>
                <a:ext cx="524" cy="3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5895" tIns="37948" rIns="75895" bIns="37948">
                <a:spAutoFit/>
              </a:bodyPr>
              <a:lstStyle>
                <a:lvl1pPr marL="342900" indent="-342900"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FontTx/>
                  <a:buNone/>
                </a:pPr>
                <a:r>
                  <a:rPr lang="en-US" sz="1400" dirty="0">
                    <a:solidFill>
                      <a:srgbClr val="000000"/>
                    </a:solidFill>
                  </a:rPr>
                  <a:t>P2</a:t>
                </a:r>
                <a:endParaRPr lang="en-US" sz="1400" dirty="0">
                  <a:solidFill>
                    <a:schemeClr val="hlink"/>
                  </a:solidFill>
                </a:endParaRPr>
              </a:p>
            </p:txBody>
          </p:sp>
          <p:sp>
            <p:nvSpPr>
              <p:cNvPr id="18" name="Line 43"/>
              <p:cNvSpPr>
                <a:spLocks noChangeAspect="1" noChangeShapeType="1"/>
              </p:cNvSpPr>
              <p:nvPr/>
            </p:nvSpPr>
            <p:spPr bwMode="auto">
              <a:xfrm flipV="1">
                <a:off x="6587" y="1746"/>
                <a:ext cx="10" cy="24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" name="Line 44"/>
              <p:cNvSpPr>
                <a:spLocks noChangeAspect="1" noChangeShapeType="1"/>
              </p:cNvSpPr>
              <p:nvPr/>
            </p:nvSpPr>
            <p:spPr bwMode="auto">
              <a:xfrm flipV="1">
                <a:off x="6248" y="1993"/>
                <a:ext cx="0" cy="33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" name="Line 45"/>
              <p:cNvSpPr>
                <a:spLocks noChangeAspect="1" noChangeShapeType="1"/>
              </p:cNvSpPr>
              <p:nvPr/>
            </p:nvSpPr>
            <p:spPr bwMode="auto">
              <a:xfrm flipH="1">
                <a:off x="6238" y="1993"/>
                <a:ext cx="3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" name="AutoShape 46"/>
              <p:cNvSpPr>
                <a:spLocks noChangeAspect="1" noChangeArrowheads="1"/>
              </p:cNvSpPr>
              <p:nvPr/>
            </p:nvSpPr>
            <p:spPr bwMode="auto">
              <a:xfrm>
                <a:off x="5105" y="2590"/>
                <a:ext cx="600" cy="240"/>
              </a:xfrm>
              <a:prstGeom prst="rightArrow">
                <a:avLst>
                  <a:gd name="adj1" fmla="val 50000"/>
                  <a:gd name="adj2" fmla="val 625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" name="Text Box 47"/>
              <p:cNvSpPr txBox="1">
                <a:spLocks noChangeAspect="1" noChangeArrowheads="1"/>
              </p:cNvSpPr>
              <p:nvPr/>
            </p:nvSpPr>
            <p:spPr bwMode="auto">
              <a:xfrm>
                <a:off x="4275" y="2535"/>
                <a:ext cx="1096" cy="3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5895" tIns="37948" rIns="75895" bIns="37948"/>
              <a:lstStyle>
                <a:lvl1pPr marL="342900" indent="-342900"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FontTx/>
                  <a:buNone/>
                </a:pPr>
                <a:r>
                  <a:rPr lang="en-US" sz="1400" dirty="0">
                    <a:solidFill>
                      <a:srgbClr val="000000"/>
                    </a:solidFill>
                  </a:rPr>
                  <a:t>Flow</a:t>
                </a:r>
                <a:endParaRPr lang="en-US" sz="1400" dirty="0">
                  <a:solidFill>
                    <a:schemeClr val="hlink"/>
                  </a:solidFill>
                </a:endParaRPr>
              </a:p>
            </p:txBody>
          </p:sp>
        </p:grpSp>
      </p:grpSp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36" y="3265141"/>
            <a:ext cx="4179478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374" y="3328641"/>
            <a:ext cx="4179478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8"/>
          <p:cNvSpPr>
            <a:spLocks noChangeArrowheads="1"/>
          </p:cNvSpPr>
          <p:nvPr/>
        </p:nvSpPr>
        <p:spPr bwMode="auto">
          <a:xfrm flipV="1">
            <a:off x="2174302" y="2814728"/>
            <a:ext cx="249232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01835" tIns="50917" rIns="101835" bIns="50917">
            <a:spAutoFit/>
          </a:bodyPr>
          <a:lstStyle/>
          <a:p>
            <a:endParaRPr lang="en-US" dirty="0"/>
          </a:p>
        </p:txBody>
      </p:sp>
      <p:sp>
        <p:nvSpPr>
          <p:cNvPr id="39" name="Line 32"/>
          <p:cNvSpPr>
            <a:spLocks noChangeShapeType="1"/>
          </p:cNvSpPr>
          <p:nvPr/>
        </p:nvSpPr>
        <p:spPr bwMode="auto">
          <a:xfrm>
            <a:off x="5486399" y="4642400"/>
            <a:ext cx="3593592" cy="423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1835" tIns="50917" rIns="101835" bIns="50917"/>
          <a:lstStyle/>
          <a:p>
            <a:endParaRPr lang="en-US" dirty="0"/>
          </a:p>
        </p:txBody>
      </p:sp>
      <p:sp>
        <p:nvSpPr>
          <p:cNvPr id="40" name="Text Box 59"/>
          <p:cNvSpPr txBox="1">
            <a:spLocks noChangeArrowheads="1"/>
          </p:cNvSpPr>
          <p:nvPr/>
        </p:nvSpPr>
        <p:spPr bwMode="auto">
          <a:xfrm>
            <a:off x="2179395" y="5834239"/>
            <a:ext cx="942975" cy="346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1835" tIns="50917" rIns="101835" bIns="50917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600" b="1" dirty="0"/>
              <a:t>Time</a:t>
            </a:r>
          </a:p>
        </p:txBody>
      </p:sp>
      <p:sp>
        <p:nvSpPr>
          <p:cNvPr id="41" name="Text Box 60"/>
          <p:cNvSpPr txBox="1">
            <a:spLocks noChangeArrowheads="1"/>
          </p:cNvSpPr>
          <p:nvPr/>
        </p:nvSpPr>
        <p:spPr bwMode="auto">
          <a:xfrm>
            <a:off x="6698625" y="5834238"/>
            <a:ext cx="942975" cy="346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1835" tIns="50917" rIns="101835" bIns="50917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600" b="1" dirty="0"/>
              <a:t>Time</a:t>
            </a:r>
          </a:p>
        </p:txBody>
      </p:sp>
      <p:sp>
        <p:nvSpPr>
          <p:cNvPr id="42" name="Text Box 61"/>
          <p:cNvSpPr txBox="1">
            <a:spLocks noChangeArrowheads="1"/>
          </p:cNvSpPr>
          <p:nvPr/>
        </p:nvSpPr>
        <p:spPr bwMode="auto">
          <a:xfrm rot="16200000">
            <a:off x="-342457" y="4258374"/>
            <a:ext cx="1847850" cy="346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1835" tIns="50917" rIns="101835" bIns="50917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1600" b="1" dirty="0"/>
              <a:t>Flow Velocity</a:t>
            </a:r>
          </a:p>
        </p:txBody>
      </p:sp>
      <p:sp>
        <p:nvSpPr>
          <p:cNvPr id="43" name="Text Box 62"/>
          <p:cNvSpPr txBox="1">
            <a:spLocks noChangeArrowheads="1"/>
          </p:cNvSpPr>
          <p:nvPr/>
        </p:nvSpPr>
        <p:spPr bwMode="auto">
          <a:xfrm rot="16200000">
            <a:off x="4367655" y="4320286"/>
            <a:ext cx="1724025" cy="346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1835" tIns="50917" rIns="101835" bIns="50917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1600" b="1" dirty="0"/>
              <a:t>Pressure Drop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1769" y="0"/>
            <a:ext cx="9066571" cy="683812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Quick Review: Pressure Drop</a:t>
            </a:r>
            <a:endParaRPr lang="en-US" sz="36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9875" y="3265141"/>
            <a:ext cx="1363637" cy="430887"/>
          </a:xfrm>
          <a:prstGeom prst="rect">
            <a:avLst/>
          </a:prstGeom>
          <a:solidFill>
            <a:schemeClr val="accent3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Instantaneous Flow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29500" y="3292042"/>
            <a:ext cx="1319389" cy="430887"/>
          </a:xfrm>
          <a:prstGeom prst="rect">
            <a:avLst/>
          </a:prstGeom>
          <a:solidFill>
            <a:schemeClr val="accent3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Instantaneous Pressure Drop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400601" y="5355336"/>
            <a:ext cx="1348288" cy="430887"/>
          </a:xfrm>
          <a:prstGeom prst="rect">
            <a:avLst/>
          </a:prstGeom>
          <a:solidFill>
            <a:schemeClr val="accent3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Total (Mean) Pressure Drop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81676" y="605689"/>
            <a:ext cx="4457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/>
              <a:t>Total Pressure Drop</a:t>
            </a:r>
            <a:endParaRPr lang="en-US" sz="3200" dirty="0"/>
          </a:p>
        </p:txBody>
      </p:sp>
      <p:sp>
        <p:nvSpPr>
          <p:cNvPr id="35" name="TextBox 34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23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2" grpId="0" animBg="1"/>
      <p:bldP spid="29" grpId="0" animBg="1"/>
      <p:bldP spid="3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957118"/>
              </p:ext>
            </p:extLst>
          </p:nvPr>
        </p:nvGraphicFramePr>
        <p:xfrm>
          <a:off x="1193523" y="910431"/>
          <a:ext cx="6723062" cy="513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1" name="Chart" r:id="rId4" imgW="9534649" imgH="7277269" progId="Excel.Chart.8">
                  <p:embed/>
                </p:oleObj>
              </mc:Choice>
              <mc:Fallback>
                <p:oleObj name="Chart" r:id="rId4" imgW="9534649" imgH="7277269" progId="Excel.Char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3523" y="910431"/>
                        <a:ext cx="6723062" cy="513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15" descr="60%"/>
          <p:cNvSpPr>
            <a:spLocks noChangeArrowheads="1"/>
          </p:cNvSpPr>
          <p:nvPr/>
        </p:nvSpPr>
        <p:spPr bwMode="auto">
          <a:xfrm>
            <a:off x="1947672" y="3276600"/>
            <a:ext cx="5662612" cy="346075"/>
          </a:xfrm>
          <a:prstGeom prst="rect">
            <a:avLst/>
          </a:prstGeom>
          <a:pattFill prst="pct60">
            <a:fgClr>
              <a:srgbClr val="000000"/>
            </a:fgClr>
            <a:bgClr>
              <a:srgbClr val="FFFFFF"/>
            </a:bgClr>
          </a:patt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1835" tIns="50917" rIns="101835" bIns="50917" anchor="ctr"/>
          <a:lstStyle/>
          <a:p>
            <a:endParaRPr lang="en-US" dirty="0"/>
          </a:p>
        </p:txBody>
      </p:sp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2274772" y="1985576"/>
            <a:ext cx="2646478" cy="349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01835" tIns="50917" rIns="101835" bIns="50917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sz="1600" dirty="0"/>
              <a:t>Dynamic Pressure Drop</a:t>
            </a:r>
          </a:p>
        </p:txBody>
      </p:sp>
      <p:sp>
        <p:nvSpPr>
          <p:cNvPr id="35" name="Text Box 18"/>
          <p:cNvSpPr txBox="1">
            <a:spLocks noChangeArrowheads="1"/>
          </p:cNvSpPr>
          <p:nvPr/>
        </p:nvSpPr>
        <p:spPr bwMode="auto">
          <a:xfrm>
            <a:off x="4264930" y="5424223"/>
            <a:ext cx="1116012" cy="3556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1835" tIns="50917" rIns="101835" bIns="50917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1600" b="1" dirty="0"/>
              <a:t>Time</a:t>
            </a:r>
          </a:p>
        </p:txBody>
      </p:sp>
      <p:sp>
        <p:nvSpPr>
          <p:cNvPr id="36" name="Text Box 19"/>
          <p:cNvSpPr txBox="1">
            <a:spLocks noChangeArrowheads="1"/>
          </p:cNvSpPr>
          <p:nvPr/>
        </p:nvSpPr>
        <p:spPr bwMode="auto">
          <a:xfrm rot="16200000">
            <a:off x="360550" y="2886075"/>
            <a:ext cx="2497138" cy="3556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1835" tIns="50917" rIns="101835" bIns="50917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1600" b="1" dirty="0"/>
              <a:t>Pressure Drop</a:t>
            </a:r>
          </a:p>
        </p:txBody>
      </p:sp>
      <p:sp>
        <p:nvSpPr>
          <p:cNvPr id="37" name="Text Box 20"/>
          <p:cNvSpPr txBox="1">
            <a:spLocks noChangeArrowheads="1"/>
          </p:cNvSpPr>
          <p:nvPr/>
        </p:nvSpPr>
        <p:spPr bwMode="auto">
          <a:xfrm>
            <a:off x="5380943" y="1886966"/>
            <a:ext cx="2163839" cy="661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01835" tIns="228600" rIns="101835" bIns="182880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1600" dirty="0"/>
              <a:t>Total Pressure </a:t>
            </a:r>
            <a:r>
              <a:rPr lang="en-US" sz="1600" dirty="0" smtClean="0"/>
              <a:t>Drop</a:t>
            </a:r>
          </a:p>
        </p:txBody>
      </p:sp>
      <p:sp>
        <p:nvSpPr>
          <p:cNvPr id="38" name="Text Box 21"/>
          <p:cNvSpPr txBox="1">
            <a:spLocks noChangeArrowheads="1"/>
          </p:cNvSpPr>
          <p:nvPr/>
        </p:nvSpPr>
        <p:spPr bwMode="auto">
          <a:xfrm>
            <a:off x="5380943" y="3981584"/>
            <a:ext cx="2229342" cy="661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01835" tIns="228600" rIns="101835" bIns="182880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1600" dirty="0"/>
              <a:t>Static Pressure Drop</a:t>
            </a:r>
          </a:p>
        </p:txBody>
      </p:sp>
      <p:sp>
        <p:nvSpPr>
          <p:cNvPr id="44" name="Line 22"/>
          <p:cNvSpPr>
            <a:spLocks noChangeShapeType="1"/>
          </p:cNvSpPr>
          <p:nvPr/>
        </p:nvSpPr>
        <p:spPr bwMode="auto">
          <a:xfrm>
            <a:off x="1947672" y="3260317"/>
            <a:ext cx="5676900" cy="95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1835" tIns="50917" rIns="101835" bIns="50917"/>
          <a:lstStyle/>
          <a:p>
            <a:endParaRPr lang="en-US" dirty="0"/>
          </a:p>
        </p:txBody>
      </p:sp>
      <p:sp>
        <p:nvSpPr>
          <p:cNvPr id="45" name="Line 23"/>
          <p:cNvSpPr>
            <a:spLocks noChangeShapeType="1"/>
          </p:cNvSpPr>
          <p:nvPr/>
        </p:nvSpPr>
        <p:spPr bwMode="auto">
          <a:xfrm>
            <a:off x="1947672" y="3636169"/>
            <a:ext cx="5676900" cy="9525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1835" tIns="50917" rIns="101835" bIns="50917"/>
          <a:lstStyle/>
          <a:p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769" y="0"/>
            <a:ext cx="9066571" cy="683812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Quick Review: Pressure Drops</a:t>
            </a:r>
            <a:endParaRPr lang="en-US" sz="36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3" name="Line 16"/>
          <p:cNvSpPr>
            <a:spLocks noChangeShapeType="1"/>
          </p:cNvSpPr>
          <p:nvPr/>
        </p:nvSpPr>
        <p:spPr bwMode="auto">
          <a:xfrm>
            <a:off x="3711384" y="2373312"/>
            <a:ext cx="412750" cy="1066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1835" tIns="50917" rIns="101835" bIns="50917"/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31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4" grpId="0" animBg="1"/>
      <p:bldP spid="3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949" y="909108"/>
            <a:ext cx="6906377" cy="5119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AutoShape 4"/>
          <p:cNvSpPr>
            <a:spLocks/>
          </p:cNvSpPr>
          <p:nvPr/>
        </p:nvSpPr>
        <p:spPr bwMode="auto">
          <a:xfrm>
            <a:off x="7269163" y="1417637"/>
            <a:ext cx="350837" cy="1122363"/>
          </a:xfrm>
          <a:prstGeom prst="rightBrace">
            <a:avLst>
              <a:gd name="adj1" fmla="val 2796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101835" tIns="50917" rIns="101835" bIns="50917" anchor="ctr"/>
          <a:lstStyle/>
          <a:p>
            <a:pPr>
              <a:spcBef>
                <a:spcPct val="20000"/>
              </a:spcBef>
              <a:buSzPct val="70000"/>
              <a:buFont typeface="Wingdings" pitchFamily="2" charset="2"/>
              <a:buChar char="•"/>
            </a:pPr>
            <a:endParaRPr lang="en-US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444581" y="1194015"/>
            <a:ext cx="1619250" cy="156960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387" tIns="45693" rIns="91387" bIns="45693">
            <a:spAutoFit/>
          </a:bodyPr>
          <a:lstStyle/>
          <a:p>
            <a:pPr algn="ctr" defTabSz="820738">
              <a:spcBef>
                <a:spcPct val="50000"/>
              </a:spcBef>
              <a:buClr>
                <a:schemeClr val="tx1"/>
              </a:buClr>
            </a:pPr>
            <a:r>
              <a:rPr lang="en-US" sz="2400" b="1" dirty="0">
                <a:latin typeface="Calibri" pitchFamily="34" charset="0"/>
                <a:cs typeface="Arial" charset="0"/>
              </a:rPr>
              <a:t>Dynamic </a:t>
            </a:r>
            <a:r>
              <a:rPr lang="en-US" sz="2400" b="1" dirty="0" smtClean="0">
                <a:latin typeface="Calibri" pitchFamily="34" charset="0"/>
                <a:cs typeface="Arial" charset="0"/>
              </a:rPr>
              <a:t/>
            </a:r>
            <a:br>
              <a:rPr lang="en-US" sz="2400" b="1" dirty="0" smtClean="0">
                <a:latin typeface="Calibri" pitchFamily="34" charset="0"/>
                <a:cs typeface="Arial" charset="0"/>
              </a:rPr>
            </a:br>
            <a:r>
              <a:rPr lang="en-US" sz="2400" b="1" dirty="0" smtClean="0">
                <a:latin typeface="Calibri" pitchFamily="34" charset="0"/>
                <a:cs typeface="Arial" charset="0"/>
              </a:rPr>
              <a:t>Pressure</a:t>
            </a:r>
            <a:br>
              <a:rPr lang="en-US" sz="2400" b="1" dirty="0" smtClean="0">
                <a:latin typeface="Calibri" pitchFamily="34" charset="0"/>
                <a:cs typeface="Arial" charset="0"/>
              </a:rPr>
            </a:br>
            <a:r>
              <a:rPr lang="en-US" sz="2400" b="1" dirty="0" smtClean="0">
                <a:latin typeface="Calibri" pitchFamily="34" charset="0"/>
                <a:cs typeface="Arial" charset="0"/>
              </a:rPr>
              <a:t>Drop:</a:t>
            </a:r>
            <a:br>
              <a:rPr lang="en-US" sz="2400" b="1" dirty="0" smtClean="0">
                <a:latin typeface="Calibri" pitchFamily="34" charset="0"/>
                <a:cs typeface="Arial" charset="0"/>
              </a:rPr>
            </a:br>
            <a:r>
              <a:rPr lang="en-US" sz="2400" b="1" dirty="0" smtClean="0">
                <a:solidFill>
                  <a:srgbClr val="800000"/>
                </a:solidFill>
                <a:latin typeface="Calibri" pitchFamily="34" charset="0"/>
                <a:cs typeface="Arial" charset="0"/>
              </a:rPr>
              <a:t>4-5 </a:t>
            </a:r>
            <a:r>
              <a:rPr lang="en-US" sz="2400" b="1" dirty="0">
                <a:solidFill>
                  <a:srgbClr val="800000"/>
                </a:solidFill>
                <a:latin typeface="Calibri" pitchFamily="34" charset="0"/>
                <a:cs typeface="Arial" charset="0"/>
              </a:rPr>
              <a:t>psi</a:t>
            </a:r>
          </a:p>
        </p:txBody>
      </p:sp>
      <p:sp>
        <p:nvSpPr>
          <p:cNvPr id="6" name="Rectangle 9"/>
          <p:cNvSpPr>
            <a:spLocks/>
          </p:cNvSpPr>
          <p:nvPr/>
        </p:nvSpPr>
        <p:spPr bwMode="auto">
          <a:xfrm>
            <a:off x="138642" y="62546"/>
            <a:ext cx="8401050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822325">
              <a:lnSpc>
                <a:spcPct val="120000"/>
              </a:lnSpc>
              <a:defRPr/>
            </a:pP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pitchFamily="34" charset="0"/>
                <a:sym typeface="Arial" pitchFamily="34" charset="0"/>
              </a:rPr>
              <a:t>Static vs. Dynamic Pressure Drop</a:t>
            </a:r>
          </a:p>
        </p:txBody>
      </p:sp>
      <p:grpSp>
        <p:nvGrpSpPr>
          <p:cNvPr id="8" name="Group 59"/>
          <p:cNvGrpSpPr>
            <a:grpSpLocks/>
          </p:cNvGrpSpPr>
          <p:nvPr/>
        </p:nvGrpSpPr>
        <p:grpSpPr bwMode="auto">
          <a:xfrm>
            <a:off x="1268765" y="1842158"/>
            <a:ext cx="2436813" cy="1981200"/>
            <a:chOff x="1521" y="1088"/>
            <a:chExt cx="1095" cy="810"/>
          </a:xfrm>
        </p:grpSpPr>
        <p:pic>
          <p:nvPicPr>
            <p:cNvPr id="9" name="Picture 60" descr="file00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02"/>
            <a:stretch>
              <a:fillRect/>
            </a:stretch>
          </p:blipFill>
          <p:spPr bwMode="auto">
            <a:xfrm>
              <a:off x="1521" y="1088"/>
              <a:ext cx="1095" cy="8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61"/>
            <p:cNvSpPr>
              <a:spLocks noChangeArrowheads="1"/>
            </p:cNvSpPr>
            <p:nvPr/>
          </p:nvSpPr>
          <p:spPr bwMode="auto">
            <a:xfrm>
              <a:off x="1545" y="1812"/>
              <a:ext cx="417" cy="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1835" tIns="50917" rIns="101835" bIns="50917" anchor="ctr"/>
            <a:lstStyle/>
            <a:p>
              <a:endParaRPr lang="en-US" dirty="0"/>
            </a:p>
          </p:txBody>
        </p:sp>
      </p:grpSp>
      <p:sp>
        <p:nvSpPr>
          <p:cNvPr id="5" name="AutoShape 6"/>
          <p:cNvSpPr>
            <a:spLocks/>
          </p:cNvSpPr>
          <p:nvPr/>
        </p:nvSpPr>
        <p:spPr bwMode="auto">
          <a:xfrm>
            <a:off x="3812117" y="2689877"/>
            <a:ext cx="527050" cy="1846262"/>
          </a:xfrm>
          <a:prstGeom prst="leftBrace">
            <a:avLst>
              <a:gd name="adj1" fmla="val 26938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101835" tIns="50917" rIns="101835" bIns="50917" anchor="ctr"/>
          <a:lstStyle/>
          <a:p>
            <a:pPr>
              <a:spcBef>
                <a:spcPct val="20000"/>
              </a:spcBef>
              <a:buSzPct val="70000"/>
              <a:buFont typeface="Wingdings" pitchFamily="2" charset="2"/>
              <a:buChar char="•"/>
            </a:pPr>
            <a:endParaRPr lang="en-US" dirty="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786171" y="3299477"/>
            <a:ext cx="1878309" cy="707832"/>
          </a:xfrm>
          <a:prstGeom prst="rect">
            <a:avLst/>
          </a:prstGeom>
          <a:solidFill>
            <a:schemeClr val="tx2"/>
          </a:solidFill>
          <a:ln w="9525" algn="ctr">
            <a:noFill/>
            <a:miter lim="800000"/>
            <a:headEnd/>
            <a:tailEnd/>
          </a:ln>
        </p:spPr>
        <p:txBody>
          <a:bodyPr wrap="square" lIns="91387" tIns="45693" rIns="91387" bIns="45693">
            <a:spAutoFit/>
          </a:bodyPr>
          <a:lstStyle/>
          <a:p>
            <a:pPr defTabSz="820738">
              <a:spcBef>
                <a:spcPct val="50000"/>
              </a:spcBef>
              <a:buClr>
                <a:schemeClr val="tx1"/>
              </a:buClr>
            </a:pPr>
            <a:r>
              <a:rPr lang="en-US" sz="20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Cooler Pressure Drop = 7 psi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13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ABARRUS - Wall Poster Diagram 01-02-2008-Model"/>
          <p:cNvPicPr>
            <a:picLocks noChangeAspect="1" noChangeArrowheads="1"/>
          </p:cNvPicPr>
          <p:nvPr/>
        </p:nvPicPr>
        <p:blipFill>
          <a:blip r:embed="rId2"/>
          <a:srcRect l="5736" t="3082" r="13002" b="12427"/>
          <a:stretch>
            <a:fillRect/>
          </a:stretch>
        </p:blipFill>
        <p:spPr bwMode="auto">
          <a:xfrm>
            <a:off x="4360333" y="2596978"/>
            <a:ext cx="3789011" cy="3393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901266" y="2716965"/>
            <a:ext cx="3010606" cy="1930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en-US" sz="2000" b="1" dirty="0">
                <a:cs typeface="Arial" pitchFamily="34" charset="0"/>
                <a:sym typeface="Wingdings" pitchFamily="2" charset="2"/>
              </a:rPr>
              <a:t> Piping system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en-US" sz="2000" b="1" dirty="0">
                <a:cs typeface="Arial" pitchFamily="34" charset="0"/>
              </a:rPr>
              <a:t> Scrubbers, vessels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en-US" sz="2000" b="1" dirty="0">
                <a:cs typeface="Arial" pitchFamily="34" charset="0"/>
              </a:rPr>
              <a:t> Coolers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en-US" sz="2000" b="1" dirty="0">
                <a:cs typeface="Arial" pitchFamily="34" charset="0"/>
              </a:rPr>
              <a:t> Compressor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en-US" sz="2000" b="1" dirty="0">
                <a:cs typeface="Arial" pitchFamily="34" charset="0"/>
              </a:rPr>
              <a:t> Pulsation Control (bottles, orifices, etc.)</a:t>
            </a:r>
            <a:endParaRPr lang="el-GR" sz="2000" b="1" dirty="0">
              <a:cs typeface="Arial" pitchFamily="34" charset="0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3940881" y="929658"/>
            <a:ext cx="49053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latin typeface="Calibri" pitchFamily="34" charset="0"/>
                <a:cs typeface="Arial" charset="0"/>
              </a:rPr>
              <a:t>System </a:t>
            </a:r>
            <a:r>
              <a:rPr lang="en-US" sz="3200" b="1" dirty="0" smtClean="0">
                <a:latin typeface="Calibri" pitchFamily="34" charset="0"/>
                <a:cs typeface="Arial" charset="0"/>
              </a:rPr>
              <a:t>Performance </a:t>
            </a:r>
            <a:endParaRPr lang="en-US" sz="3200" b="1" dirty="0">
              <a:latin typeface="Calibri" pitchFamily="34" charset="0"/>
              <a:cs typeface="Arial" charset="0"/>
            </a:endParaRPr>
          </a:p>
          <a:p>
            <a:pPr algn="ctr"/>
            <a:r>
              <a:rPr lang="en-US" sz="3200" b="1" dirty="0">
                <a:latin typeface="Calibri" pitchFamily="34" charset="0"/>
                <a:cs typeface="Arial" charset="0"/>
              </a:rPr>
              <a:t>Fence to Fence</a:t>
            </a:r>
          </a:p>
        </p:txBody>
      </p:sp>
      <p:pic>
        <p:nvPicPr>
          <p:cNvPr id="6" name="Picture 15" descr="DSC0054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019" y="3251278"/>
            <a:ext cx="3369133" cy="2738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Line 16"/>
          <p:cNvSpPr>
            <a:spLocks noChangeShapeType="1"/>
          </p:cNvSpPr>
          <p:nvPr/>
        </p:nvSpPr>
        <p:spPr bwMode="auto">
          <a:xfrm flipH="1" flipV="1">
            <a:off x="344364" y="3722071"/>
            <a:ext cx="0" cy="2069128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triangl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spcBef>
                <a:spcPct val="20000"/>
              </a:spcBef>
              <a:buSzPct val="70000"/>
              <a:buFont typeface="Wingdings" pitchFamily="2" charset="2"/>
              <a:buChar char="•"/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8" name="Line 18"/>
          <p:cNvSpPr>
            <a:spLocks noChangeShapeType="1"/>
          </p:cNvSpPr>
          <p:nvPr/>
        </p:nvSpPr>
        <p:spPr bwMode="auto">
          <a:xfrm flipH="1" flipV="1">
            <a:off x="344364" y="3682165"/>
            <a:ext cx="2080633" cy="514437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diamond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spcBef>
                <a:spcPct val="20000"/>
              </a:spcBef>
              <a:buSzPct val="70000"/>
              <a:buFont typeface="Wingdings" pitchFamily="2" charset="2"/>
              <a:buChar char="•"/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344364" y="1866283"/>
            <a:ext cx="333064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800000"/>
                </a:solidFill>
                <a:latin typeface="Calibri" pitchFamily="34" charset="0"/>
                <a:cs typeface="Arial" charset="0"/>
              </a:rPr>
              <a:t>Used for initial sizing of compressor </a:t>
            </a:r>
            <a:r>
              <a:rPr lang="en-US" sz="2800" b="1" dirty="0" smtClean="0">
                <a:solidFill>
                  <a:srgbClr val="800000"/>
                </a:solidFill>
                <a:latin typeface="Calibri" pitchFamily="34" charset="0"/>
                <a:cs typeface="Arial" charset="0"/>
              </a:rPr>
              <a:t>cylinders</a:t>
            </a:r>
            <a:endParaRPr lang="en-US" sz="2800" b="1" dirty="0">
              <a:solidFill>
                <a:srgbClr val="8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398817" y="913783"/>
            <a:ext cx="340271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Calibri" pitchFamily="34" charset="0"/>
                <a:cs typeface="Arial" charset="0"/>
              </a:rPr>
              <a:t>OEM Performance </a:t>
            </a:r>
          </a:p>
          <a:p>
            <a:pPr algn="ctr"/>
            <a:r>
              <a:rPr lang="en-US" sz="3200" b="1" dirty="0">
                <a:latin typeface="Calibri" pitchFamily="34" charset="0"/>
                <a:cs typeface="Arial" charset="0"/>
              </a:rPr>
              <a:t>Flange to Flange</a:t>
            </a: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4007556" y="1818658"/>
            <a:ext cx="51530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>
                <a:latin typeface="Calibri" pitchFamily="34" charset="0"/>
                <a:cs typeface="Arial" charset="0"/>
              </a:rPr>
              <a:t>System Performance includes total pressure drop through all elements</a:t>
            </a:r>
            <a:r>
              <a:rPr lang="en-US" sz="2400" b="1" dirty="0">
                <a:solidFill>
                  <a:srgbClr val="E5E5E9"/>
                </a:solidFill>
                <a:latin typeface="Calibri" pitchFamily="34" charset="0"/>
                <a:cs typeface="Arial" charset="0"/>
              </a:rPr>
              <a:t>:  </a:t>
            </a:r>
          </a:p>
          <a:p>
            <a:pPr algn="ctr"/>
            <a:endParaRPr lang="en-US" sz="2400" b="1" dirty="0">
              <a:solidFill>
                <a:srgbClr val="E5E5E9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2" name="Line 18"/>
          <p:cNvSpPr>
            <a:spLocks noChangeShapeType="1"/>
          </p:cNvSpPr>
          <p:nvPr/>
        </p:nvSpPr>
        <p:spPr bwMode="auto">
          <a:xfrm flipH="1">
            <a:off x="344364" y="5591085"/>
            <a:ext cx="2158773" cy="20011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diamond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spcBef>
                <a:spcPct val="20000"/>
              </a:spcBef>
              <a:buSzPct val="70000"/>
              <a:buFont typeface="Wingdings" pitchFamily="2" charset="2"/>
              <a:buChar char="•"/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1769" y="0"/>
            <a:ext cx="9066571" cy="683812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Quick Review: Pressure Drops</a:t>
            </a:r>
            <a:endParaRPr lang="en-US" sz="36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noFill/>
        </p:spPr>
        <p:txBody>
          <a:bodyPr/>
          <a:lstStyle/>
          <a:p>
            <a:pPr algn="ctr"/>
            <a:fld id="{E4C08048-8748-48B9-9AA0-38AE8AD2A38A}" type="slidenum">
              <a:rPr smtClean="0">
                <a:solidFill>
                  <a:schemeClr val="bg1"/>
                </a:solidFill>
              </a:rPr>
              <a:pPr algn="ctr"/>
              <a:t>64</a:t>
            </a:fld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33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E658-2206-4966-9336-383C3E1538FE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769" y="0"/>
            <a:ext cx="9066571" cy="683812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Quick Review: Pressure Drops</a:t>
            </a:r>
            <a:endParaRPr lang="en-US" sz="36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4516" y="1221640"/>
            <a:ext cx="71810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  <a:defRPr/>
            </a:pPr>
            <a:r>
              <a:rPr lang="en-US" sz="2400" dirty="0" smtClean="0">
                <a:solidFill>
                  <a:schemeClr val="tx1"/>
                </a:solidFill>
                <a:cs typeface="Arial" pitchFamily="34" charset="0"/>
                <a:sym typeface="Wingdings" pitchFamily="2" charset="2"/>
              </a:rPr>
              <a:t>Static </a:t>
            </a:r>
            <a:r>
              <a:rPr lang="en-US" sz="2400" dirty="0">
                <a:solidFill>
                  <a:schemeClr val="tx1"/>
                </a:solidFill>
                <a:cs typeface="Arial" pitchFamily="34" charset="0"/>
                <a:sym typeface="Wingdings" pitchFamily="2" charset="2"/>
              </a:rPr>
              <a:t>and Total Pressure Drop Important for Pulsation Control Devices</a:t>
            </a:r>
          </a:p>
          <a:p>
            <a:pPr marL="342900" indent="-342900">
              <a:buFontTx/>
              <a:buChar char="-"/>
              <a:defRPr/>
            </a:pPr>
            <a:r>
              <a:rPr lang="en-US" sz="2400" dirty="0">
                <a:solidFill>
                  <a:schemeClr val="tx1"/>
                </a:solidFill>
                <a:cs typeface="Arial" pitchFamily="34" charset="0"/>
                <a:sym typeface="Wingdings" pitchFamily="2" charset="2"/>
              </a:rPr>
              <a:t>System Pressure Drop Key to Understanding Performance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250" y="3133724"/>
            <a:ext cx="3952875" cy="3019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38" y="2540000"/>
            <a:ext cx="4383087" cy="398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97779" y="683812"/>
            <a:ext cx="2114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Summary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1072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98908" y="243305"/>
            <a:ext cx="8738324" cy="1895299"/>
            <a:chOff x="198908" y="243305"/>
            <a:chExt cx="8738324" cy="1895299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6748" y="243305"/>
              <a:ext cx="3160484" cy="1895299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/>
          </p:spPr>
        </p:pic>
        <p:sp>
          <p:nvSpPr>
            <p:cNvPr id="8" name="Text Box 13"/>
            <p:cNvSpPr txBox="1">
              <a:spLocks noChangeArrowheads="1"/>
            </p:cNvSpPr>
            <p:nvPr/>
          </p:nvSpPr>
          <p:spPr bwMode="auto">
            <a:xfrm>
              <a:off x="198908" y="316178"/>
              <a:ext cx="3733012" cy="923330"/>
            </a:xfrm>
            <a:prstGeom prst="rect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  <a:alpha val="50000"/>
                  </a:schemeClr>
                </a:gs>
                <a:gs pos="35000">
                  <a:schemeClr val="dk1">
                    <a:tint val="37000"/>
                    <a:satMod val="300000"/>
                    <a:alpha val="50000"/>
                  </a:schemeClr>
                </a:gs>
                <a:gs pos="100000">
                  <a:schemeClr val="dk1">
                    <a:tint val="15000"/>
                    <a:satMod val="350000"/>
                    <a:alpha val="50000"/>
                  </a:schemeClr>
                </a:gs>
              </a:gsLst>
            </a:gradFill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5400" spc="50" dirty="0" smtClean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 Black" pitchFamily="34" charset="0"/>
                  <a:cs typeface="Arial" charset="0"/>
                </a:rPr>
                <a:t>Goals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98908" y="1056930"/>
            <a:ext cx="8762128" cy="2442183"/>
            <a:chOff x="198908" y="1056930"/>
            <a:chExt cx="8762128" cy="2442183"/>
          </a:xfrm>
        </p:grpSpPr>
        <p:grpSp>
          <p:nvGrpSpPr>
            <p:cNvPr id="4" name="Group 3"/>
            <p:cNvGrpSpPr/>
            <p:nvPr/>
          </p:nvGrpSpPr>
          <p:grpSpPr>
            <a:xfrm>
              <a:off x="5679849" y="1739842"/>
              <a:ext cx="3281187" cy="1759271"/>
              <a:chOff x="4758268" y="2861116"/>
              <a:chExt cx="4220410" cy="1722595"/>
            </a:xfrm>
          </p:grpSpPr>
          <p:pic>
            <p:nvPicPr>
              <p:cNvPr id="9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58268" y="2864504"/>
                <a:ext cx="2506133" cy="171920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87854" y="2861116"/>
                <a:ext cx="2090824" cy="172259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Text Box 13"/>
            <p:cNvSpPr txBox="1">
              <a:spLocks noChangeArrowheads="1"/>
            </p:cNvSpPr>
            <p:nvPr/>
          </p:nvSpPr>
          <p:spPr bwMode="auto">
            <a:xfrm>
              <a:off x="198908" y="1869930"/>
              <a:ext cx="3733012" cy="923330"/>
            </a:xfrm>
            <a:prstGeom prst="rect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  <a:alpha val="50000"/>
                  </a:schemeClr>
                </a:gs>
                <a:gs pos="35000">
                  <a:schemeClr val="dk1">
                    <a:tint val="37000"/>
                    <a:satMod val="300000"/>
                    <a:alpha val="50000"/>
                  </a:schemeClr>
                </a:gs>
                <a:gs pos="100000">
                  <a:schemeClr val="dk1">
                    <a:tint val="15000"/>
                    <a:satMod val="350000"/>
                    <a:alpha val="50000"/>
                  </a:schemeClr>
                </a:gs>
              </a:gsLst>
            </a:gradFill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5400" spc="50" dirty="0" smtClean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 Black" pitchFamily="34" charset="0"/>
                  <a:cs typeface="Arial" charset="0"/>
                </a:rPr>
                <a:t>Physics</a:t>
              </a: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3931920" y="1056930"/>
              <a:ext cx="1472258" cy="1081674"/>
              <a:chOff x="2801427" y="2550403"/>
              <a:chExt cx="3241064" cy="1081674"/>
            </a:xfrm>
          </p:grpSpPr>
          <p:sp>
            <p:nvSpPr>
              <p:cNvPr id="26" name="Text Box 13"/>
              <p:cNvSpPr txBox="1">
                <a:spLocks noChangeArrowheads="1"/>
              </p:cNvSpPr>
              <p:nvPr/>
            </p:nvSpPr>
            <p:spPr bwMode="auto">
              <a:xfrm>
                <a:off x="2801427" y="2550403"/>
                <a:ext cx="3154596" cy="1015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6000" dirty="0" smtClean="0">
                    <a:ln w="11430"/>
                    <a:solidFill>
                      <a:schemeClr val="bg1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Arial Black" pitchFamily="34" charset="0"/>
                    <a:cs typeface="Arial" charset="0"/>
                  </a:rPr>
                  <a:t>VS</a:t>
                </a:r>
              </a:p>
            </p:txBody>
          </p:sp>
          <p:sp>
            <p:nvSpPr>
              <p:cNvPr id="27" name="Text Box 13"/>
              <p:cNvSpPr txBox="1">
                <a:spLocks noChangeArrowheads="1"/>
              </p:cNvSpPr>
              <p:nvPr/>
            </p:nvSpPr>
            <p:spPr bwMode="auto">
              <a:xfrm>
                <a:off x="2887895" y="2616414"/>
                <a:ext cx="3154596" cy="1015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6000" dirty="0" smtClean="0">
                    <a:ln w="11430"/>
                    <a:solidFill>
                      <a:srgbClr val="FF0000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Arial Black" pitchFamily="34" charset="0"/>
                    <a:cs typeface="Arial" charset="0"/>
                  </a:rPr>
                  <a:t>VS</a:t>
                </a:r>
              </a:p>
            </p:txBody>
          </p:sp>
        </p:grpSp>
      </p:grpSp>
      <p:grpSp>
        <p:nvGrpSpPr>
          <p:cNvPr id="7168" name="Group 7167"/>
          <p:cNvGrpSpPr/>
          <p:nvPr/>
        </p:nvGrpSpPr>
        <p:grpSpPr>
          <a:xfrm>
            <a:off x="198908" y="2577603"/>
            <a:ext cx="8768000" cy="2374629"/>
            <a:chOff x="198908" y="2577603"/>
            <a:chExt cx="8768000" cy="2374629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0239" y="2910108"/>
              <a:ext cx="3446669" cy="20421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 Box 13"/>
            <p:cNvSpPr txBox="1">
              <a:spLocks noChangeArrowheads="1"/>
            </p:cNvSpPr>
            <p:nvPr/>
          </p:nvSpPr>
          <p:spPr bwMode="auto">
            <a:xfrm>
              <a:off x="198908" y="3443112"/>
              <a:ext cx="3733012" cy="923330"/>
            </a:xfrm>
            <a:prstGeom prst="rect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  <a:alpha val="50000"/>
                  </a:schemeClr>
                </a:gs>
                <a:gs pos="35000">
                  <a:schemeClr val="dk1">
                    <a:tint val="37000"/>
                    <a:satMod val="300000"/>
                    <a:alpha val="50000"/>
                  </a:schemeClr>
                </a:gs>
                <a:gs pos="100000">
                  <a:schemeClr val="dk1">
                    <a:tint val="15000"/>
                    <a:satMod val="350000"/>
                    <a:alpha val="50000"/>
                  </a:schemeClr>
                </a:gs>
              </a:gsLst>
            </a:gradFill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5400" spc="50" dirty="0" smtClean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 Black" pitchFamily="34" charset="0"/>
                  <a:cs typeface="Arial" charset="0"/>
                </a:rPr>
                <a:t>Logistics</a:t>
              </a: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3931920" y="2577603"/>
              <a:ext cx="1472258" cy="1081674"/>
              <a:chOff x="2801427" y="2550403"/>
              <a:chExt cx="3241064" cy="1081674"/>
            </a:xfrm>
          </p:grpSpPr>
          <p:sp>
            <p:nvSpPr>
              <p:cNvPr id="29" name="Text Box 13"/>
              <p:cNvSpPr txBox="1">
                <a:spLocks noChangeArrowheads="1"/>
              </p:cNvSpPr>
              <p:nvPr/>
            </p:nvSpPr>
            <p:spPr bwMode="auto">
              <a:xfrm>
                <a:off x="2801427" y="2550403"/>
                <a:ext cx="3154596" cy="1015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6000" dirty="0" smtClean="0">
                    <a:ln w="11430"/>
                    <a:solidFill>
                      <a:schemeClr val="bg1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Arial Black" pitchFamily="34" charset="0"/>
                    <a:cs typeface="Arial" charset="0"/>
                  </a:rPr>
                  <a:t>VS</a:t>
                </a:r>
              </a:p>
            </p:txBody>
          </p:sp>
          <p:sp>
            <p:nvSpPr>
              <p:cNvPr id="30" name="Text Box 13"/>
              <p:cNvSpPr txBox="1">
                <a:spLocks noChangeArrowheads="1"/>
              </p:cNvSpPr>
              <p:nvPr/>
            </p:nvSpPr>
            <p:spPr bwMode="auto">
              <a:xfrm>
                <a:off x="2887895" y="2616414"/>
                <a:ext cx="3154596" cy="1015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6000" dirty="0" smtClean="0">
                    <a:ln w="11430"/>
                    <a:solidFill>
                      <a:srgbClr val="FF0000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Arial Black" pitchFamily="34" charset="0"/>
                    <a:cs typeface="Arial" charset="0"/>
                  </a:rPr>
                  <a:t>VS</a:t>
                </a:r>
              </a:p>
            </p:txBody>
          </p:sp>
        </p:grpSp>
      </p:grpSp>
      <p:sp>
        <p:nvSpPr>
          <p:cNvPr id="34" name="TextBox 33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DH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35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noFill/>
        </p:spPr>
        <p:txBody>
          <a:bodyPr/>
          <a:lstStyle/>
          <a:p>
            <a:pPr algn="ctr"/>
            <a:fld id="{E4C08048-8748-48B9-9AA0-38AE8AD2A38A}" type="slidenum">
              <a:rPr smtClean="0">
                <a:solidFill>
                  <a:schemeClr val="bg1"/>
                </a:solidFill>
              </a:rPr>
              <a:pPr algn="ctr"/>
              <a:t>66</a:t>
            </a:fld>
            <a:endParaRPr lang="en-US" dirty="0" smtClean="0">
              <a:solidFill>
                <a:schemeClr val="bg1"/>
              </a:solidFill>
            </a:endParaRPr>
          </a:p>
        </p:txBody>
      </p:sp>
      <p:grpSp>
        <p:nvGrpSpPr>
          <p:cNvPr id="7169" name="Group 7168"/>
          <p:cNvGrpSpPr/>
          <p:nvPr/>
        </p:nvGrpSpPr>
        <p:grpSpPr>
          <a:xfrm>
            <a:off x="198908" y="4206911"/>
            <a:ext cx="8673257" cy="1837343"/>
            <a:chOff x="198908" y="4206911"/>
            <a:chExt cx="8673257" cy="1837343"/>
          </a:xfrm>
        </p:grpSpPr>
        <p:sp>
          <p:nvSpPr>
            <p:cNvPr id="22" name="Text Box 13"/>
            <p:cNvSpPr txBox="1">
              <a:spLocks noChangeArrowheads="1"/>
            </p:cNvSpPr>
            <p:nvPr/>
          </p:nvSpPr>
          <p:spPr bwMode="auto">
            <a:xfrm>
              <a:off x="198908" y="4952232"/>
              <a:ext cx="3733012" cy="923330"/>
            </a:xfrm>
            <a:prstGeom prst="rect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  <a:alpha val="50000"/>
                  </a:schemeClr>
                </a:gs>
                <a:gs pos="35000">
                  <a:schemeClr val="dk1">
                    <a:tint val="37000"/>
                    <a:satMod val="300000"/>
                    <a:alpha val="50000"/>
                  </a:schemeClr>
                </a:gs>
                <a:gs pos="100000">
                  <a:schemeClr val="dk1">
                    <a:tint val="15000"/>
                    <a:satMod val="350000"/>
                    <a:alpha val="50000"/>
                  </a:schemeClr>
                </a:gs>
              </a:gsLst>
            </a:gradFill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5400" spc="50" dirty="0" smtClean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 Black" pitchFamily="34" charset="0"/>
                  <a:cs typeface="Arial" charset="0"/>
                </a:rPr>
                <a:t>Costs</a:t>
              </a: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3931920" y="4206911"/>
              <a:ext cx="1472258" cy="1081674"/>
              <a:chOff x="2801427" y="2550403"/>
              <a:chExt cx="3241064" cy="1081674"/>
            </a:xfrm>
          </p:grpSpPr>
          <p:sp>
            <p:nvSpPr>
              <p:cNvPr id="32" name="Text Box 13"/>
              <p:cNvSpPr txBox="1">
                <a:spLocks noChangeArrowheads="1"/>
              </p:cNvSpPr>
              <p:nvPr/>
            </p:nvSpPr>
            <p:spPr bwMode="auto">
              <a:xfrm>
                <a:off x="2801427" y="2550403"/>
                <a:ext cx="3154596" cy="1015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6000" dirty="0" smtClean="0">
                    <a:ln w="11430"/>
                    <a:solidFill>
                      <a:schemeClr val="bg1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Arial Black" pitchFamily="34" charset="0"/>
                    <a:cs typeface="Arial" charset="0"/>
                  </a:rPr>
                  <a:t>VS</a:t>
                </a:r>
              </a:p>
            </p:txBody>
          </p:sp>
          <p:sp>
            <p:nvSpPr>
              <p:cNvPr id="33" name="Text Box 13"/>
              <p:cNvSpPr txBox="1">
                <a:spLocks noChangeArrowheads="1"/>
              </p:cNvSpPr>
              <p:nvPr/>
            </p:nvSpPr>
            <p:spPr bwMode="auto">
              <a:xfrm>
                <a:off x="2887895" y="2616414"/>
                <a:ext cx="3154596" cy="1015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6000" dirty="0" smtClean="0">
                    <a:ln w="11430"/>
                    <a:solidFill>
                      <a:srgbClr val="FF0000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Arial Black" pitchFamily="34" charset="0"/>
                    <a:cs typeface="Arial" charset="0"/>
                  </a:rPr>
                  <a:t>VS</a:t>
                </a: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5600731" y="4400893"/>
              <a:ext cx="3271434" cy="1643361"/>
              <a:chOff x="4179852" y="4732866"/>
              <a:chExt cx="3084549" cy="1402821"/>
            </a:xfrm>
          </p:grpSpPr>
          <p:pic>
            <p:nvPicPr>
              <p:cNvPr id="7171" name="Picture 3" descr="C:\Users\dhickman\AppData\Local\Microsoft\Windows\Temporary Internet Files\Content.IE5\MB36KK6E\MC910216326[1]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9852" y="4732866"/>
                <a:ext cx="1014670" cy="140282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3" descr="C:\Users\dhickman\AppData\Local\Microsoft\Windows\Temporary Internet Files\Content.IE5\MB36KK6E\MC910216326[1]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4522" y="4732866"/>
                <a:ext cx="1014670" cy="140282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3" descr="C:\Users\dhickman\AppData\Local\Microsoft\Windows\Temporary Internet Files\Content.IE5\MB36KK6E\MC910216326[1]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9731" y="4732866"/>
                <a:ext cx="1014670" cy="140282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" name="Title 1"/>
          <p:cNvSpPr txBox="1">
            <a:spLocks/>
          </p:cNvSpPr>
          <p:nvPr/>
        </p:nvSpPr>
        <p:spPr>
          <a:xfrm>
            <a:off x="5462208" y="1664369"/>
            <a:ext cx="3562730" cy="284212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7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Battle</a:t>
            </a:r>
          </a:p>
          <a:p>
            <a:r>
              <a:rPr lang="en-US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Royale</a:t>
            </a:r>
            <a:endParaRPr lang="en-US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34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6200" y="93134"/>
            <a:ext cx="8991600" cy="939800"/>
          </a:xfrm>
          <a:prstGeom prst="rect">
            <a:avLst/>
          </a:prstGeom>
        </p:spPr>
        <p:txBody>
          <a:bodyPr>
            <a:normAutofit fontScale="97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Battle Royale: End-User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614" y="3910519"/>
            <a:ext cx="3247186" cy="2170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51884" y="1032934"/>
            <a:ext cx="8715916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Goals: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</a:t>
            </a:r>
          </a:p>
          <a:p>
            <a:pPr lvl="1"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tx1"/>
                </a:solidFill>
              </a:rPr>
              <a:t> Flexible Unit </a:t>
            </a:r>
          </a:p>
          <a:p>
            <a:pPr lvl="1">
              <a:buFont typeface="Wingdings" pitchFamily="2" charset="2"/>
              <a:buChar char="q"/>
            </a:pP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Lots of Unloading Potential</a:t>
            </a:r>
          </a:p>
          <a:p>
            <a:pPr lvl="1"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tx1"/>
                </a:solidFill>
              </a:rPr>
              <a:t> Safe to Unload Across entire Operating Map</a:t>
            </a:r>
          </a:p>
          <a:p>
            <a:pPr lvl="1"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tx1"/>
                </a:solidFill>
              </a:rPr>
              <a:t> Smooth Load and Flow Changes</a:t>
            </a:r>
          </a:p>
          <a:p>
            <a:pPr lvl="1"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tx1"/>
                </a:solidFill>
              </a:rPr>
              <a:t> Low Costs Solutions</a:t>
            </a:r>
          </a:p>
          <a:p>
            <a:pPr lvl="1"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tx1"/>
                </a:solidFill>
              </a:rPr>
              <a:t> Minimal Pressure Drops</a:t>
            </a:r>
          </a:p>
          <a:p>
            <a:pPr lvl="1">
              <a:buFont typeface="Wingdings" pitchFamily="2" charset="2"/>
              <a:buChar char="q"/>
            </a:pP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Minimal Vibrations</a:t>
            </a:r>
          </a:p>
          <a:p>
            <a:pPr lvl="1">
              <a:buFont typeface="Wingdings" pitchFamily="2" charset="2"/>
              <a:buChar char="q"/>
            </a:pP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Dampened Pulsations</a:t>
            </a:r>
          </a:p>
          <a:p>
            <a:pPr lvl="1">
              <a:buFont typeface="Wingdings" pitchFamily="2" charset="2"/>
              <a:buChar char="q"/>
            </a:pP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Minimal Maintenance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DH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noFill/>
        </p:spPr>
        <p:txBody>
          <a:bodyPr/>
          <a:lstStyle/>
          <a:p>
            <a:pPr algn="ctr"/>
            <a:fld id="{E4C08048-8748-48B9-9AA0-38AE8AD2A38A}" type="slidenum">
              <a:rPr smtClean="0">
                <a:solidFill>
                  <a:schemeClr val="bg1"/>
                </a:solidFill>
              </a:rPr>
              <a:pPr algn="ctr"/>
              <a:t>67</a:t>
            </a:fld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18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6200" y="274638"/>
            <a:ext cx="8991600" cy="1096962"/>
          </a:xfrm>
          <a:prstGeom prst="rect">
            <a:avLst/>
          </a:prstGeom>
        </p:spPr>
        <p:txBody>
          <a:bodyPr>
            <a:normAutofit fontScale="97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Battle Royale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0200" y="1244600"/>
            <a:ext cx="873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/>
              <a:t>Captain, I can't change the laws of </a:t>
            </a:r>
            <a:r>
              <a:rPr lang="en-US" sz="3200" i="1" dirty="0" smtClean="0"/>
              <a:t>physics.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789" y="1933419"/>
            <a:ext cx="4720421" cy="35403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878553" y="5637312"/>
            <a:ext cx="7386894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/>
              <a:t>We’re just engineers, </a:t>
            </a:r>
            <a:r>
              <a:rPr lang="en-US" sz="2800" dirty="0"/>
              <a:t>not </a:t>
            </a:r>
            <a:r>
              <a:rPr lang="en-US" sz="2800" dirty="0" smtClean="0"/>
              <a:t>miracle workers.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DH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noFill/>
        </p:spPr>
        <p:txBody>
          <a:bodyPr/>
          <a:lstStyle/>
          <a:p>
            <a:pPr algn="ctr"/>
            <a:fld id="{E4C08048-8748-48B9-9AA0-38AE8AD2A38A}" type="slidenum">
              <a:rPr smtClean="0">
                <a:solidFill>
                  <a:schemeClr val="bg1"/>
                </a:solidFill>
              </a:rPr>
              <a:pPr algn="ctr"/>
              <a:t>68</a:t>
            </a:fld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81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6200" y="93134"/>
            <a:ext cx="8991600" cy="939800"/>
          </a:xfrm>
          <a:prstGeom prst="rect">
            <a:avLst/>
          </a:prstGeom>
        </p:spPr>
        <p:txBody>
          <a:bodyPr>
            <a:normAutofit fontScale="97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Battle Royale: Physics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532" y="3979698"/>
            <a:ext cx="2541801" cy="2094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62647" y="1032934"/>
            <a:ext cx="6682901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Constraints: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</a:t>
            </a:r>
          </a:p>
          <a:p>
            <a:pPr lvl="1"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tx1"/>
                </a:solidFill>
              </a:rPr>
              <a:t> Rod Load &amp; Pin Loading Limits</a:t>
            </a:r>
          </a:p>
          <a:p>
            <a:pPr lvl="1"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tx1"/>
                </a:solidFill>
              </a:rPr>
              <a:t> Process Limits</a:t>
            </a:r>
          </a:p>
          <a:p>
            <a:pPr lvl="1">
              <a:buFont typeface="Wingdings" pitchFamily="2" charset="2"/>
              <a:buChar char="q"/>
            </a:pP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Crankshaft Limits</a:t>
            </a:r>
          </a:p>
          <a:p>
            <a:pPr lvl="1">
              <a:buFont typeface="Wingdings" pitchFamily="2" charset="2"/>
              <a:buChar char="q"/>
            </a:pP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Lubrication Limits</a:t>
            </a:r>
          </a:p>
          <a:p>
            <a:pPr lvl="1"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tx1"/>
                </a:solidFill>
              </a:rPr>
              <a:t> Gas Velocity Limits</a:t>
            </a:r>
          </a:p>
          <a:p>
            <a:pPr lvl="1">
              <a:buFont typeface="Wingdings" pitchFamily="2" charset="2"/>
              <a:buChar char="q"/>
            </a:pP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Torsional Limits</a:t>
            </a:r>
          </a:p>
          <a:p>
            <a:pPr lvl="1">
              <a:buFont typeface="Wingdings" pitchFamily="2" charset="2"/>
              <a:buChar char="q"/>
            </a:pP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Pulsation and Vibration Limits</a:t>
            </a:r>
          </a:p>
          <a:p>
            <a:pPr lvl="1">
              <a:buFont typeface="Wingdings" pitchFamily="2" charset="2"/>
              <a:buChar char="q"/>
            </a:pP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Temperature Limits</a:t>
            </a:r>
          </a:p>
          <a:p>
            <a:pPr lvl="1">
              <a:buFont typeface="Wingdings" pitchFamily="2" charset="2"/>
              <a:buChar char="q"/>
            </a:pP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Pressure Limits</a:t>
            </a:r>
          </a:p>
          <a:p>
            <a:pPr lvl="1">
              <a:buFont typeface="Wingdings" pitchFamily="2" charset="2"/>
              <a:buChar char="q"/>
            </a:pP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Thermodynamic Limits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DH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noFill/>
        </p:spPr>
        <p:txBody>
          <a:bodyPr/>
          <a:lstStyle/>
          <a:p>
            <a:pPr algn="ctr"/>
            <a:fld id="{E4C08048-8748-48B9-9AA0-38AE8AD2A38A}" type="slidenum">
              <a:rPr smtClean="0">
                <a:solidFill>
                  <a:schemeClr val="bg1"/>
                </a:solidFill>
              </a:rPr>
              <a:pPr algn="ctr"/>
              <a:t>69</a:t>
            </a:fld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28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CD08200-89B9-4034-BFD8-3B064DBC3C68}" type="slidenum">
              <a:rPr smtClean="0"/>
              <a:pPr/>
              <a:t>7</a:t>
            </a:fld>
            <a:endParaRPr lang="en-US" dirty="0" smtClean="0"/>
          </a:p>
        </p:txBody>
      </p:sp>
      <p:sp>
        <p:nvSpPr>
          <p:cNvPr id="44036" name="Text Box 3"/>
          <p:cNvSpPr txBox="1">
            <a:spLocks noChangeArrowheads="1"/>
          </p:cNvSpPr>
          <p:nvPr/>
        </p:nvSpPr>
        <p:spPr bwMode="auto">
          <a:xfrm>
            <a:off x="349994" y="762000"/>
            <a:ext cx="6511719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What Parameters Significantly</a:t>
            </a:r>
          </a:p>
          <a:p>
            <a:r>
              <a:rPr lang="en-US" sz="3200" dirty="0">
                <a:solidFill>
                  <a:schemeClr val="tx1"/>
                </a:solidFill>
              </a:rPr>
              <a:t>	</a:t>
            </a:r>
            <a:r>
              <a:rPr lang="en-US" sz="3200" dirty="0" smtClean="0">
                <a:solidFill>
                  <a:schemeClr val="tx1"/>
                </a:solidFill>
              </a:rPr>
              <a:t>Affect </a:t>
            </a:r>
            <a:r>
              <a:rPr lang="en-US" sz="3200" dirty="0">
                <a:solidFill>
                  <a:schemeClr val="tx1"/>
                </a:solidFill>
              </a:rPr>
              <a:t>Load </a:t>
            </a:r>
            <a:r>
              <a:rPr lang="en-US" sz="3200" dirty="0" smtClean="0">
                <a:solidFill>
                  <a:schemeClr val="tx1"/>
                </a:solidFill>
              </a:rPr>
              <a:t>and Flow?</a:t>
            </a:r>
            <a:endParaRPr lang="en-US" sz="32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Suction </a:t>
            </a:r>
            <a:r>
              <a:rPr lang="en-US" sz="2400" dirty="0">
                <a:solidFill>
                  <a:schemeClr val="tx1"/>
                </a:solidFill>
              </a:rPr>
              <a:t>and Discharge </a:t>
            </a:r>
            <a:r>
              <a:rPr lang="en-US" sz="2400" dirty="0" smtClean="0">
                <a:solidFill>
                  <a:schemeClr val="tx1"/>
                </a:solidFill>
              </a:rPr>
              <a:t>Pressures</a:t>
            </a:r>
            <a:endParaRPr lang="en-US" sz="2400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Suction Temperatures</a:t>
            </a:r>
            <a:endParaRPr lang="en-US" sz="2400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400" dirty="0" smtClean="0">
                <a:solidFill>
                  <a:schemeClr val="tx1"/>
                </a:solidFill>
              </a:rPr>
              <a:t> Gas </a:t>
            </a:r>
            <a:r>
              <a:rPr lang="en-US" sz="2400" dirty="0">
                <a:solidFill>
                  <a:schemeClr val="tx1"/>
                </a:solidFill>
              </a:rPr>
              <a:t>Properties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400" dirty="0" smtClean="0">
                <a:solidFill>
                  <a:schemeClr val="tx1"/>
                </a:solidFill>
              </a:rPr>
              <a:t> Speed</a:t>
            </a:r>
            <a:endParaRPr lang="en-US" sz="2400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400" dirty="0" smtClean="0">
                <a:solidFill>
                  <a:schemeClr val="tx1"/>
                </a:solidFill>
              </a:rPr>
              <a:t> Cylinder Clearances</a:t>
            </a:r>
            <a:endParaRPr lang="en-US" sz="2400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400" dirty="0" smtClean="0">
                <a:solidFill>
                  <a:schemeClr val="tx1"/>
                </a:solidFill>
              </a:rPr>
              <a:t> Number </a:t>
            </a:r>
            <a:r>
              <a:rPr lang="en-US" sz="2400" dirty="0">
                <a:solidFill>
                  <a:schemeClr val="tx1"/>
                </a:solidFill>
              </a:rPr>
              <a:t>of Cylinder </a:t>
            </a:r>
            <a:r>
              <a:rPr lang="en-US" sz="2400" dirty="0" smtClean="0">
                <a:solidFill>
                  <a:schemeClr val="tx1"/>
                </a:solidFill>
              </a:rPr>
              <a:t>Ends Deactivated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5900" y="12699"/>
            <a:ext cx="8694636" cy="699399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i="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Unloading Methodologies Short Course</a:t>
            </a:r>
            <a:endParaRPr lang="en-US" sz="3200" i="0" spc="50" noProof="1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2" descr="C:\Users\dhickman\AppData\Local\Microsoft\Windows\Temporary Internet Files\Content.IE5\LILCEA2X\MC900441428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573" y="488723"/>
            <a:ext cx="2144410" cy="214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DH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93133"/>
            <a:ext cx="9144000" cy="1035275"/>
          </a:xfrm>
          <a:prstGeom prst="rect">
            <a:avLst/>
          </a:prstGeom>
        </p:spPr>
        <p:txBody>
          <a:bodyPr>
            <a:normAutofit fontScale="97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Battle Royale: Logistics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62647" y="1032934"/>
            <a:ext cx="8881353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Constraints: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</a:t>
            </a:r>
          </a:p>
          <a:p>
            <a:pPr lvl="1"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tx1"/>
                </a:solidFill>
              </a:rPr>
              <a:t> Size and Number of Frames Limited</a:t>
            </a:r>
          </a:p>
          <a:p>
            <a:pPr lvl="1">
              <a:buFont typeface="Wingdings" pitchFamily="2" charset="2"/>
              <a:buChar char="q"/>
            </a:pP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Size and Number of </a:t>
            </a:r>
            <a:r>
              <a:rPr lang="en-US" sz="2800" dirty="0">
                <a:solidFill>
                  <a:schemeClr val="tx1"/>
                </a:solidFill>
              </a:rPr>
              <a:t>Cylinders Limited </a:t>
            </a:r>
            <a:endParaRPr lang="en-US" sz="2800" dirty="0" smtClean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tx1"/>
                </a:solidFill>
              </a:rPr>
              <a:t> Number of </a:t>
            </a:r>
            <a:r>
              <a:rPr lang="en-US" sz="2800" dirty="0">
                <a:solidFill>
                  <a:schemeClr val="tx1"/>
                </a:solidFill>
              </a:rPr>
              <a:t>Unloading Devices Limited </a:t>
            </a:r>
            <a:endParaRPr lang="en-US" sz="2800" dirty="0" smtClean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q"/>
            </a:pP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Types </a:t>
            </a:r>
            <a:r>
              <a:rPr lang="en-US" sz="2800" dirty="0">
                <a:solidFill>
                  <a:schemeClr val="tx1"/>
                </a:solidFill>
              </a:rPr>
              <a:t>of Unloading Devices Limited </a:t>
            </a:r>
          </a:p>
          <a:p>
            <a:pPr lvl="1"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tx1"/>
                </a:solidFill>
              </a:rPr>
              <a:t> Shipping Size Restrictions</a:t>
            </a:r>
          </a:p>
          <a:p>
            <a:pPr lvl="1">
              <a:buFont typeface="Wingdings" pitchFamily="2" charset="2"/>
              <a:buChar char="q"/>
            </a:pP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Foundry Restrictions</a:t>
            </a:r>
          </a:p>
          <a:p>
            <a:pPr lvl="1">
              <a:buFont typeface="Wingdings" pitchFamily="2" charset="2"/>
              <a:buChar char="q"/>
            </a:pP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Inventory Limits</a:t>
            </a:r>
          </a:p>
          <a:p>
            <a:pPr lvl="1">
              <a:buFont typeface="Wingdings" pitchFamily="2" charset="2"/>
              <a:buChar char="q"/>
            </a:pP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Machining Limits</a:t>
            </a:r>
          </a:p>
          <a:p>
            <a:pPr lvl="1">
              <a:buFont typeface="Wingdings" pitchFamily="2" charset="2"/>
              <a:buChar char="q"/>
            </a:pP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Materials Limits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DH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noFill/>
        </p:spPr>
        <p:txBody>
          <a:bodyPr/>
          <a:lstStyle/>
          <a:p>
            <a:pPr algn="ctr"/>
            <a:fld id="{E4C08048-8748-48B9-9AA0-38AE8AD2A38A}" type="slidenum">
              <a:rPr smtClean="0">
                <a:solidFill>
                  <a:schemeClr val="bg1"/>
                </a:solidFill>
              </a:rPr>
              <a:pPr algn="ctr"/>
              <a:t>70</a:t>
            </a:fld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37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6200" y="93134"/>
            <a:ext cx="8991600" cy="939800"/>
          </a:xfrm>
          <a:prstGeom prst="rect">
            <a:avLst/>
          </a:prstGeom>
        </p:spPr>
        <p:txBody>
          <a:bodyPr>
            <a:normAutofit fontScale="97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Battle Royale: Costs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782637" y="925929"/>
            <a:ext cx="2157622" cy="953113"/>
            <a:chOff x="4179852" y="4732866"/>
            <a:chExt cx="3084549" cy="1402821"/>
          </a:xfrm>
        </p:grpSpPr>
        <p:pic>
          <p:nvPicPr>
            <p:cNvPr id="3" name="Picture 3" descr="C:\Users\dhickman\AppData\Local\Microsoft\Windows\Temporary Internet Files\Content.IE5\MB36KK6E\MC910216326[1]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9852" y="4732866"/>
              <a:ext cx="1014670" cy="1402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C:\Users\dhickman\AppData\Local\Microsoft\Windows\Temporary Internet Files\Content.IE5\MB36KK6E\MC910216326[1]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4522" y="4732866"/>
              <a:ext cx="1014670" cy="1402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3" descr="C:\Users\dhickman\AppData\Local\Microsoft\Windows\Temporary Internet Files\Content.IE5\MB36KK6E\MC910216326[1]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9731" y="4732866"/>
              <a:ext cx="1014670" cy="1402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51883" y="1032934"/>
            <a:ext cx="8364099" cy="5416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3363" indent="-233363">
              <a:tabLst>
                <a:tab pos="233363" algn="l"/>
              </a:tabLst>
            </a:pPr>
            <a:r>
              <a:rPr lang="en-US" sz="3600" dirty="0" smtClean="0">
                <a:solidFill>
                  <a:schemeClr val="tx1"/>
                </a:solidFill>
              </a:rPr>
              <a:t>Costs</a:t>
            </a:r>
            <a:r>
              <a:rPr lang="en-US" sz="2800" dirty="0" smtClean="0">
                <a:solidFill>
                  <a:schemeClr val="tx1"/>
                </a:solidFill>
              </a:rPr>
              <a:t> (Related to Unloading)</a:t>
            </a:r>
            <a:r>
              <a:rPr lang="en-US" sz="3600" dirty="0" smtClean="0">
                <a:solidFill>
                  <a:schemeClr val="tx1"/>
                </a:solidFill>
              </a:rPr>
              <a:t>:</a:t>
            </a:r>
          </a:p>
          <a:p>
            <a:pPr marL="233363">
              <a:tabLst>
                <a:tab pos="233363" algn="l"/>
              </a:tabLst>
            </a:pPr>
            <a:r>
              <a:rPr lang="en-US" sz="1100" dirty="0" smtClean="0">
                <a:solidFill>
                  <a:schemeClr val="tx1"/>
                </a:solidFill>
              </a:rPr>
              <a:t> </a:t>
            </a:r>
          </a:p>
          <a:p>
            <a:pPr marL="233363" lvl="1">
              <a:lnSpc>
                <a:spcPct val="150000"/>
              </a:lnSpc>
              <a:buFont typeface="Wingdings" pitchFamily="2" charset="2"/>
              <a:buChar char="q"/>
              <a:tabLst>
                <a:tab pos="233363" algn="l"/>
              </a:tabLst>
            </a:pP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Too Many Devices </a:t>
            </a:r>
            <a:r>
              <a:rPr lang="en-US" sz="2800" dirty="0" smtClean="0">
                <a:solidFill>
                  <a:schemeClr val="tx1"/>
                </a:solidFill>
                <a:sym typeface="Wingdings" pitchFamily="2" charset="2"/>
              </a:rPr>
              <a:t> Higher Initial Costs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233363" lvl="1">
              <a:lnSpc>
                <a:spcPct val="150000"/>
              </a:lnSpc>
              <a:buFont typeface="Wingdings" pitchFamily="2" charset="2"/>
              <a:buChar char="q"/>
              <a:tabLst>
                <a:tab pos="233363" algn="l"/>
              </a:tabLst>
            </a:pPr>
            <a:r>
              <a:rPr lang="en-US" sz="2800" dirty="0" smtClean="0">
                <a:solidFill>
                  <a:schemeClr val="tx1"/>
                </a:solidFill>
              </a:rPr>
              <a:t> Too Few Devices </a:t>
            </a:r>
            <a:r>
              <a:rPr lang="en-US" sz="2800" dirty="0" smtClean="0">
                <a:solidFill>
                  <a:schemeClr val="tx1"/>
                </a:solidFill>
                <a:sym typeface="Wingdings" pitchFamily="2" charset="2"/>
              </a:rPr>
              <a:t> Lost Revenues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233363" lvl="1">
              <a:lnSpc>
                <a:spcPct val="150000"/>
              </a:lnSpc>
              <a:buFont typeface="Wingdings" pitchFamily="2" charset="2"/>
              <a:buChar char="q"/>
              <a:tabLst>
                <a:tab pos="233363" algn="l"/>
              </a:tabLst>
            </a:pPr>
            <a:r>
              <a:rPr lang="en-US" sz="2800" dirty="0" smtClean="0">
                <a:solidFill>
                  <a:schemeClr val="tx1"/>
                </a:solidFill>
              </a:rPr>
              <a:t> High Complexity </a:t>
            </a:r>
            <a:r>
              <a:rPr lang="en-US" sz="2800" dirty="0" smtClean="0">
                <a:solidFill>
                  <a:schemeClr val="tx1"/>
                </a:solidFill>
                <a:sym typeface="Wingdings" pitchFamily="2" charset="2"/>
              </a:rPr>
              <a:t> Higher Maintenance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233363" lvl="1">
              <a:lnSpc>
                <a:spcPct val="150000"/>
              </a:lnSpc>
              <a:buFont typeface="Wingdings" pitchFamily="2" charset="2"/>
              <a:buChar char="q"/>
              <a:tabLst>
                <a:tab pos="233363" algn="l"/>
              </a:tabLst>
            </a:pPr>
            <a:r>
              <a:rPr lang="en-US" sz="2800" dirty="0" smtClean="0">
                <a:solidFill>
                  <a:schemeClr val="tx1"/>
                </a:solidFill>
              </a:rPr>
              <a:t> Higher Pressure Drops </a:t>
            </a:r>
            <a:r>
              <a:rPr lang="en-US" sz="2800" dirty="0" smtClean="0">
                <a:solidFill>
                  <a:schemeClr val="tx1"/>
                </a:solidFill>
                <a:sym typeface="Wingdings" pitchFamily="2" charset="2"/>
              </a:rPr>
              <a:t> Lower Revenues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233363" lvl="1">
              <a:lnSpc>
                <a:spcPct val="150000"/>
              </a:lnSpc>
              <a:buFont typeface="Wingdings" pitchFamily="2" charset="2"/>
              <a:buChar char="q"/>
              <a:tabLst>
                <a:tab pos="233363" algn="l"/>
              </a:tabLst>
            </a:pP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Longer Lead Times </a:t>
            </a:r>
            <a:r>
              <a:rPr lang="en-US" sz="2800" dirty="0" smtClean="0">
                <a:solidFill>
                  <a:schemeClr val="tx1"/>
                </a:solidFill>
                <a:sym typeface="Wingdings" pitchFamily="2" charset="2"/>
              </a:rPr>
              <a:t> Delayed Revenues</a:t>
            </a:r>
          </a:p>
          <a:p>
            <a:pPr marL="233363" lvl="1">
              <a:lnSpc>
                <a:spcPct val="150000"/>
              </a:lnSpc>
              <a:buFont typeface="Wingdings" pitchFamily="2" charset="2"/>
              <a:buChar char="q"/>
              <a:tabLst>
                <a:tab pos="233363" algn="l"/>
              </a:tabLst>
            </a:pPr>
            <a:r>
              <a:rPr lang="en-US" sz="2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sym typeface="Wingdings" pitchFamily="2" charset="2"/>
              </a:rPr>
              <a:t>Larger Skid/Building  Higher Initial Costs</a:t>
            </a:r>
          </a:p>
          <a:p>
            <a:pPr marL="233363" lvl="1">
              <a:lnSpc>
                <a:spcPct val="150000"/>
              </a:lnSpc>
              <a:buFont typeface="Wingdings" pitchFamily="2" charset="2"/>
              <a:buChar char="q"/>
              <a:tabLst>
                <a:tab pos="233363" algn="l"/>
              </a:tabLst>
            </a:pPr>
            <a:r>
              <a:rPr lang="en-US" sz="2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sym typeface="Wingdings" pitchFamily="2" charset="2"/>
              </a:rPr>
              <a:t>Bottle &amp; Piping Changes  Higher Costs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DH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noFill/>
        </p:spPr>
        <p:txBody>
          <a:bodyPr/>
          <a:lstStyle/>
          <a:p>
            <a:pPr algn="ctr"/>
            <a:fld id="{E4C08048-8748-48B9-9AA0-38AE8AD2A38A}" type="slidenum">
              <a:rPr smtClean="0">
                <a:solidFill>
                  <a:schemeClr val="bg1"/>
                </a:solidFill>
              </a:rPr>
              <a:pPr algn="ctr"/>
              <a:t>71</a:t>
            </a:fld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28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96692" y="1130109"/>
            <a:ext cx="3608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Capital Costs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1119" y="5206101"/>
            <a:ext cx="337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Performance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55283" y="5192292"/>
            <a:ext cx="2910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Reliability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1625" y="5705806"/>
            <a:ext cx="3413472" cy="466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Low Pressure Drop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119" y="1994715"/>
            <a:ext cx="3889012" cy="3377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8044" y="159702"/>
            <a:ext cx="8991600" cy="1096962"/>
          </a:xfrm>
          <a:prstGeom prst="rect">
            <a:avLst/>
          </a:prstGeom>
        </p:spPr>
        <p:txBody>
          <a:bodyPr>
            <a:normAutofit fontScale="97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Battle Royale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noFill/>
        </p:spPr>
        <p:txBody>
          <a:bodyPr/>
          <a:lstStyle/>
          <a:p>
            <a:pPr algn="ctr"/>
            <a:fld id="{E4C08048-8748-48B9-9AA0-38AE8AD2A38A}" type="slidenum">
              <a:rPr smtClean="0">
                <a:solidFill>
                  <a:schemeClr val="bg1"/>
                </a:solidFill>
              </a:rPr>
              <a:pPr algn="ctr"/>
              <a:t>72</a:t>
            </a:fld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40503" y="5680720"/>
            <a:ext cx="4163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Low Pulsations/Vibrations</a:t>
            </a:r>
          </a:p>
        </p:txBody>
      </p:sp>
      <p:sp>
        <p:nvSpPr>
          <p:cNvPr id="27" name="Freeform 26"/>
          <p:cNvSpPr/>
          <p:nvPr/>
        </p:nvSpPr>
        <p:spPr bwMode="auto">
          <a:xfrm>
            <a:off x="3852350" y="3683656"/>
            <a:ext cx="684999" cy="741599"/>
          </a:xfrm>
          <a:custGeom>
            <a:avLst/>
            <a:gdLst>
              <a:gd name="connsiteX0" fmla="*/ 305422 w 684999"/>
              <a:gd name="connsiteY0" fmla="*/ 0 h 741599"/>
              <a:gd name="connsiteX1" fmla="*/ 553778 w 684999"/>
              <a:gd name="connsiteY1" fmla="*/ 146755 h 741599"/>
              <a:gd name="connsiteX2" fmla="*/ 677956 w 684999"/>
              <a:gd name="connsiteY2" fmla="*/ 519289 h 741599"/>
              <a:gd name="connsiteX3" fmla="*/ 350578 w 684999"/>
              <a:gd name="connsiteY3" fmla="*/ 733778 h 741599"/>
              <a:gd name="connsiteX4" fmla="*/ 113511 w 684999"/>
              <a:gd name="connsiteY4" fmla="*/ 666044 h 741599"/>
              <a:gd name="connsiteX5" fmla="*/ 622 w 684999"/>
              <a:gd name="connsiteY5" fmla="*/ 395111 h 741599"/>
              <a:gd name="connsiteX6" fmla="*/ 158667 w 684999"/>
              <a:gd name="connsiteY6" fmla="*/ 225778 h 741599"/>
              <a:gd name="connsiteX7" fmla="*/ 429600 w 684999"/>
              <a:gd name="connsiteY7" fmla="*/ 349955 h 741599"/>
              <a:gd name="connsiteX8" fmla="*/ 328000 w 684999"/>
              <a:gd name="connsiteY8" fmla="*/ 575733 h 741599"/>
              <a:gd name="connsiteX0" fmla="*/ 305422 w 684999"/>
              <a:gd name="connsiteY0" fmla="*/ 0 h 741599"/>
              <a:gd name="connsiteX1" fmla="*/ 553778 w 684999"/>
              <a:gd name="connsiteY1" fmla="*/ 146755 h 741599"/>
              <a:gd name="connsiteX2" fmla="*/ 677956 w 684999"/>
              <a:gd name="connsiteY2" fmla="*/ 519289 h 741599"/>
              <a:gd name="connsiteX3" fmla="*/ 350578 w 684999"/>
              <a:gd name="connsiteY3" fmla="*/ 733778 h 741599"/>
              <a:gd name="connsiteX4" fmla="*/ 113511 w 684999"/>
              <a:gd name="connsiteY4" fmla="*/ 666044 h 741599"/>
              <a:gd name="connsiteX5" fmla="*/ 622 w 684999"/>
              <a:gd name="connsiteY5" fmla="*/ 395111 h 741599"/>
              <a:gd name="connsiteX6" fmla="*/ 158667 w 684999"/>
              <a:gd name="connsiteY6" fmla="*/ 225778 h 741599"/>
              <a:gd name="connsiteX7" fmla="*/ 440889 w 684999"/>
              <a:gd name="connsiteY7" fmla="*/ 282222 h 741599"/>
              <a:gd name="connsiteX8" fmla="*/ 328000 w 684999"/>
              <a:gd name="connsiteY8" fmla="*/ 575733 h 741599"/>
              <a:gd name="connsiteX0" fmla="*/ 305422 w 684999"/>
              <a:gd name="connsiteY0" fmla="*/ 0 h 741599"/>
              <a:gd name="connsiteX1" fmla="*/ 553778 w 684999"/>
              <a:gd name="connsiteY1" fmla="*/ 146755 h 741599"/>
              <a:gd name="connsiteX2" fmla="*/ 677956 w 684999"/>
              <a:gd name="connsiteY2" fmla="*/ 519289 h 741599"/>
              <a:gd name="connsiteX3" fmla="*/ 350578 w 684999"/>
              <a:gd name="connsiteY3" fmla="*/ 733778 h 741599"/>
              <a:gd name="connsiteX4" fmla="*/ 113511 w 684999"/>
              <a:gd name="connsiteY4" fmla="*/ 666044 h 741599"/>
              <a:gd name="connsiteX5" fmla="*/ 622 w 684999"/>
              <a:gd name="connsiteY5" fmla="*/ 395111 h 741599"/>
              <a:gd name="connsiteX6" fmla="*/ 158667 w 684999"/>
              <a:gd name="connsiteY6" fmla="*/ 225778 h 741599"/>
              <a:gd name="connsiteX7" fmla="*/ 440889 w 684999"/>
              <a:gd name="connsiteY7" fmla="*/ 282222 h 741599"/>
              <a:gd name="connsiteX8" fmla="*/ 452178 w 684999"/>
              <a:gd name="connsiteY8" fmla="*/ 519289 h 74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4999" h="741599">
                <a:moveTo>
                  <a:pt x="305422" y="0"/>
                </a:moveTo>
                <a:cubicBezTo>
                  <a:pt x="398555" y="30103"/>
                  <a:pt x="491689" y="60207"/>
                  <a:pt x="553778" y="146755"/>
                </a:cubicBezTo>
                <a:cubicBezTo>
                  <a:pt x="615867" y="233303"/>
                  <a:pt x="711823" y="421452"/>
                  <a:pt x="677956" y="519289"/>
                </a:cubicBezTo>
                <a:cubicBezTo>
                  <a:pt x="644089" y="617126"/>
                  <a:pt x="444652" y="709319"/>
                  <a:pt x="350578" y="733778"/>
                </a:cubicBezTo>
                <a:cubicBezTo>
                  <a:pt x="256504" y="758237"/>
                  <a:pt x="171837" y="722488"/>
                  <a:pt x="113511" y="666044"/>
                </a:cubicBezTo>
                <a:cubicBezTo>
                  <a:pt x="55185" y="609600"/>
                  <a:pt x="-6904" y="468489"/>
                  <a:pt x="622" y="395111"/>
                </a:cubicBezTo>
                <a:cubicBezTo>
                  <a:pt x="8148" y="321733"/>
                  <a:pt x="85289" y="244593"/>
                  <a:pt x="158667" y="225778"/>
                </a:cubicBezTo>
                <a:cubicBezTo>
                  <a:pt x="232045" y="206963"/>
                  <a:pt x="391971" y="233304"/>
                  <a:pt x="440889" y="282222"/>
                </a:cubicBezTo>
                <a:cubicBezTo>
                  <a:pt x="489807" y="331140"/>
                  <a:pt x="517089" y="435563"/>
                  <a:pt x="452178" y="519289"/>
                </a:cubicBez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b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32" name="Multiply 31"/>
          <p:cNvSpPr/>
          <p:nvPr/>
        </p:nvSpPr>
        <p:spPr bwMode="auto">
          <a:xfrm>
            <a:off x="4177510" y="4003264"/>
            <a:ext cx="262993" cy="323959"/>
          </a:xfrm>
          <a:prstGeom prst="mathMultiply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b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94387" y="1623452"/>
            <a:ext cx="3413472" cy="466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Low Cost Option</a:t>
            </a:r>
          </a:p>
        </p:txBody>
      </p:sp>
    </p:spTree>
    <p:extLst>
      <p:ext uri="{BB962C8B-B14F-4D97-AF65-F5344CB8AC3E}">
        <p14:creationId xmlns:p14="http://schemas.microsoft.com/office/powerpoint/2010/main" val="35168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8044" y="159702"/>
            <a:ext cx="8991600" cy="1096962"/>
          </a:xfrm>
          <a:prstGeom prst="rect">
            <a:avLst/>
          </a:prstGeom>
        </p:spPr>
        <p:txBody>
          <a:bodyPr>
            <a:normAutofit fontScale="97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Battle Royale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noFill/>
        </p:spPr>
        <p:txBody>
          <a:bodyPr/>
          <a:lstStyle/>
          <a:p>
            <a:pPr algn="ctr"/>
            <a:fld id="{E4C08048-8748-48B9-9AA0-38AE8AD2A38A}" type="slidenum">
              <a:rPr smtClean="0">
                <a:solidFill>
                  <a:schemeClr val="bg1"/>
                </a:solidFill>
              </a:rPr>
              <a:pPr algn="ctr"/>
              <a:t>73</a:t>
            </a:fld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89859" y="1913283"/>
            <a:ext cx="2069555" cy="41227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Capital Costs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09420" y="4687347"/>
            <a:ext cx="1544106" cy="412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Reliability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327" y="2638928"/>
            <a:ext cx="2409087" cy="2154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8044" y="1914525"/>
            <a:ext cx="522690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</a:rPr>
              <a:t>Tight </a:t>
            </a:r>
            <a:r>
              <a:rPr lang="en-US" sz="2400" dirty="0">
                <a:solidFill>
                  <a:schemeClr val="tx1"/>
                </a:solidFill>
              </a:rPr>
              <a:t>Orifice </a:t>
            </a:r>
            <a:r>
              <a:rPr lang="en-US" sz="2400" dirty="0" smtClean="0">
                <a:solidFill>
                  <a:schemeClr val="tx1"/>
                </a:solidFill>
              </a:rPr>
              <a:t>Plates/Choke </a:t>
            </a:r>
            <a:r>
              <a:rPr lang="en-US" sz="2400" dirty="0">
                <a:solidFill>
                  <a:schemeClr val="tx1"/>
                </a:solidFill>
              </a:rPr>
              <a:t>Tubes</a:t>
            </a:r>
          </a:p>
          <a:p>
            <a:pPr marL="742950" lvl="1" indent="-285750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Leads to high pressure drop, </a:t>
            </a:r>
            <a:r>
              <a:rPr lang="en-US" sz="2400" dirty="0" smtClean="0">
                <a:solidFill>
                  <a:schemeClr val="tx1"/>
                </a:solidFill>
              </a:rPr>
              <a:t>more power, and lower </a:t>
            </a:r>
            <a:r>
              <a:rPr lang="en-US" sz="2400" dirty="0">
                <a:solidFill>
                  <a:schemeClr val="tx1"/>
                </a:solidFill>
              </a:rPr>
              <a:t>flow rates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Back-off on orifices and choke tubes to minimize pressure drop</a:t>
            </a:r>
          </a:p>
          <a:p>
            <a:pPr marL="742950" lvl="1" indent="-285750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Leads to increased pulsations, increased shaking forces, risk of fatigue failure from vibration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114459" y="1157585"/>
            <a:ext cx="7538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>
                <a:solidFill>
                  <a:schemeClr val="tx1"/>
                </a:solidFill>
              </a:rPr>
              <a:t>Approach 1 - Small Bottles = Save Costs and Time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09419" y="5004367"/>
            <a:ext cx="154410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</a:rPr>
              <a:t>Low Puls/Vib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89858" y="2282777"/>
            <a:ext cx="2069555" cy="33855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</a:rPr>
              <a:t>Low Cost Option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83696" y="4687347"/>
            <a:ext cx="2069554" cy="412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Performance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83696" y="5008109"/>
            <a:ext cx="206955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</a:rPr>
              <a:t>Low Pressure Drop</a:t>
            </a:r>
          </a:p>
        </p:txBody>
      </p:sp>
      <p:sp>
        <p:nvSpPr>
          <p:cNvPr id="21" name="Multiply 20"/>
          <p:cNvSpPr/>
          <p:nvPr/>
        </p:nvSpPr>
        <p:spPr bwMode="auto">
          <a:xfrm>
            <a:off x="6895973" y="2655256"/>
            <a:ext cx="333375" cy="465450"/>
          </a:xfrm>
          <a:prstGeom prst="mathMultiply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6886576" y="2924175"/>
            <a:ext cx="238060" cy="1104900"/>
          </a:xfrm>
          <a:custGeom>
            <a:avLst/>
            <a:gdLst>
              <a:gd name="connsiteX0" fmla="*/ 352425 w 352425"/>
              <a:gd name="connsiteY0" fmla="*/ 1000125 h 1000125"/>
              <a:gd name="connsiteX1" fmla="*/ 295275 w 352425"/>
              <a:gd name="connsiteY1" fmla="*/ 990600 h 1000125"/>
              <a:gd name="connsiteX2" fmla="*/ 266700 w 352425"/>
              <a:gd name="connsiteY2" fmla="*/ 962025 h 1000125"/>
              <a:gd name="connsiteX3" fmla="*/ 238125 w 352425"/>
              <a:gd name="connsiteY3" fmla="*/ 952500 h 1000125"/>
              <a:gd name="connsiteX4" fmla="*/ 200025 w 352425"/>
              <a:gd name="connsiteY4" fmla="*/ 914400 h 1000125"/>
              <a:gd name="connsiteX5" fmla="*/ 152400 w 352425"/>
              <a:gd name="connsiteY5" fmla="*/ 885825 h 1000125"/>
              <a:gd name="connsiteX6" fmla="*/ 123825 w 352425"/>
              <a:gd name="connsiteY6" fmla="*/ 866775 h 1000125"/>
              <a:gd name="connsiteX7" fmla="*/ 104775 w 352425"/>
              <a:gd name="connsiteY7" fmla="*/ 838200 h 1000125"/>
              <a:gd name="connsiteX8" fmla="*/ 76200 w 352425"/>
              <a:gd name="connsiteY8" fmla="*/ 809625 h 1000125"/>
              <a:gd name="connsiteX9" fmla="*/ 47625 w 352425"/>
              <a:gd name="connsiteY9" fmla="*/ 714375 h 1000125"/>
              <a:gd name="connsiteX10" fmla="*/ 28575 w 352425"/>
              <a:gd name="connsiteY10" fmla="*/ 657225 h 1000125"/>
              <a:gd name="connsiteX11" fmla="*/ 19050 w 352425"/>
              <a:gd name="connsiteY11" fmla="*/ 609600 h 1000125"/>
              <a:gd name="connsiteX12" fmla="*/ 9525 w 352425"/>
              <a:gd name="connsiteY12" fmla="*/ 581025 h 1000125"/>
              <a:gd name="connsiteX13" fmla="*/ 0 w 352425"/>
              <a:gd name="connsiteY13" fmla="*/ 533400 h 1000125"/>
              <a:gd name="connsiteX14" fmla="*/ 19050 w 352425"/>
              <a:gd name="connsiteY14" fmla="*/ 209550 h 1000125"/>
              <a:gd name="connsiteX15" fmla="*/ 28575 w 352425"/>
              <a:gd name="connsiteY15" fmla="*/ 180975 h 1000125"/>
              <a:gd name="connsiteX16" fmla="*/ 47625 w 352425"/>
              <a:gd name="connsiteY16" fmla="*/ 152400 h 1000125"/>
              <a:gd name="connsiteX17" fmla="*/ 66675 w 352425"/>
              <a:gd name="connsiteY17" fmla="*/ 76200 h 1000125"/>
              <a:gd name="connsiteX18" fmla="*/ 95250 w 352425"/>
              <a:gd name="connsiteY18" fmla="*/ 57150 h 1000125"/>
              <a:gd name="connsiteX19" fmla="*/ 114300 w 352425"/>
              <a:gd name="connsiteY19" fmla="*/ 28575 h 1000125"/>
              <a:gd name="connsiteX20" fmla="*/ 142875 w 352425"/>
              <a:gd name="connsiteY20" fmla="*/ 0 h 100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2425" h="1000125">
                <a:moveTo>
                  <a:pt x="352425" y="1000125"/>
                </a:moveTo>
                <a:cubicBezTo>
                  <a:pt x="333375" y="996950"/>
                  <a:pt x="312923" y="998444"/>
                  <a:pt x="295275" y="990600"/>
                </a:cubicBezTo>
                <a:cubicBezTo>
                  <a:pt x="282966" y="985129"/>
                  <a:pt x="277908" y="969497"/>
                  <a:pt x="266700" y="962025"/>
                </a:cubicBezTo>
                <a:cubicBezTo>
                  <a:pt x="258346" y="956456"/>
                  <a:pt x="247650" y="955675"/>
                  <a:pt x="238125" y="952500"/>
                </a:cubicBezTo>
                <a:cubicBezTo>
                  <a:pt x="225425" y="939800"/>
                  <a:pt x="214202" y="925427"/>
                  <a:pt x="200025" y="914400"/>
                </a:cubicBezTo>
                <a:cubicBezTo>
                  <a:pt x="185412" y="903034"/>
                  <a:pt x="168099" y="895637"/>
                  <a:pt x="152400" y="885825"/>
                </a:cubicBezTo>
                <a:cubicBezTo>
                  <a:pt x="142692" y="879758"/>
                  <a:pt x="133350" y="873125"/>
                  <a:pt x="123825" y="866775"/>
                </a:cubicBezTo>
                <a:cubicBezTo>
                  <a:pt x="117475" y="857250"/>
                  <a:pt x="112104" y="846994"/>
                  <a:pt x="104775" y="838200"/>
                </a:cubicBezTo>
                <a:cubicBezTo>
                  <a:pt x="96151" y="827852"/>
                  <a:pt x="82742" y="821400"/>
                  <a:pt x="76200" y="809625"/>
                </a:cubicBezTo>
                <a:cubicBezTo>
                  <a:pt x="61558" y="783270"/>
                  <a:pt x="56448" y="743784"/>
                  <a:pt x="47625" y="714375"/>
                </a:cubicBezTo>
                <a:cubicBezTo>
                  <a:pt x="41855" y="695141"/>
                  <a:pt x="32513" y="676916"/>
                  <a:pt x="28575" y="657225"/>
                </a:cubicBezTo>
                <a:cubicBezTo>
                  <a:pt x="25400" y="641350"/>
                  <a:pt x="22977" y="625306"/>
                  <a:pt x="19050" y="609600"/>
                </a:cubicBezTo>
                <a:cubicBezTo>
                  <a:pt x="16615" y="599860"/>
                  <a:pt x="11960" y="590765"/>
                  <a:pt x="9525" y="581025"/>
                </a:cubicBezTo>
                <a:cubicBezTo>
                  <a:pt x="5598" y="565319"/>
                  <a:pt x="3175" y="549275"/>
                  <a:pt x="0" y="533400"/>
                </a:cubicBezTo>
                <a:cubicBezTo>
                  <a:pt x="3114" y="446202"/>
                  <a:pt x="-3558" y="311286"/>
                  <a:pt x="19050" y="209550"/>
                </a:cubicBezTo>
                <a:cubicBezTo>
                  <a:pt x="21228" y="199749"/>
                  <a:pt x="24085" y="189955"/>
                  <a:pt x="28575" y="180975"/>
                </a:cubicBezTo>
                <a:cubicBezTo>
                  <a:pt x="33695" y="170736"/>
                  <a:pt x="41275" y="161925"/>
                  <a:pt x="47625" y="152400"/>
                </a:cubicBezTo>
                <a:cubicBezTo>
                  <a:pt x="48099" y="150028"/>
                  <a:pt x="58865" y="85963"/>
                  <a:pt x="66675" y="76200"/>
                </a:cubicBezTo>
                <a:cubicBezTo>
                  <a:pt x="73826" y="67261"/>
                  <a:pt x="85725" y="63500"/>
                  <a:pt x="95250" y="57150"/>
                </a:cubicBezTo>
                <a:cubicBezTo>
                  <a:pt x="101600" y="47625"/>
                  <a:pt x="106205" y="36670"/>
                  <a:pt x="114300" y="28575"/>
                </a:cubicBezTo>
                <a:cubicBezTo>
                  <a:pt x="145517" y="-2642"/>
                  <a:pt x="142875" y="23859"/>
                  <a:pt x="142875" y="0"/>
                </a:cubicBezTo>
              </a:path>
            </a:pathLst>
          </a:custGeom>
          <a:noFill/>
          <a:ln w="3810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98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8044" y="159702"/>
            <a:ext cx="8991600" cy="1096962"/>
          </a:xfrm>
          <a:prstGeom prst="rect">
            <a:avLst/>
          </a:prstGeom>
        </p:spPr>
        <p:txBody>
          <a:bodyPr>
            <a:normAutofit fontScale="97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Battle Royale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noFill/>
        </p:spPr>
        <p:txBody>
          <a:bodyPr/>
          <a:lstStyle/>
          <a:p>
            <a:pPr algn="ctr"/>
            <a:fld id="{E4C08048-8748-48B9-9AA0-38AE8AD2A38A}" type="slidenum">
              <a:rPr smtClean="0">
                <a:solidFill>
                  <a:schemeClr val="bg1"/>
                </a:solidFill>
              </a:rPr>
              <a:pPr algn="ctr"/>
              <a:t>74</a:t>
            </a:fld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3696" y="4687347"/>
            <a:ext cx="2069554" cy="4122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Performance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09419" y="4687347"/>
            <a:ext cx="1544106" cy="412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Reliability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327" y="2638928"/>
            <a:ext cx="2409087" cy="2154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8044" y="1914525"/>
            <a:ext cx="522690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</a:rPr>
              <a:t>Large </a:t>
            </a:r>
            <a:r>
              <a:rPr lang="en-US" sz="2400" dirty="0">
                <a:solidFill>
                  <a:schemeClr val="tx1"/>
                </a:solidFill>
              </a:rPr>
              <a:t>Bottles provide High Dynamic Flexibility</a:t>
            </a:r>
          </a:p>
          <a:p>
            <a:pPr marL="742950" lvl="1" indent="-285750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But, may need large bottle supports, and/or special nozzle reinforcements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Limited access due to large bottles and supports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Bottle pressure drop is low</a:t>
            </a:r>
          </a:p>
          <a:p>
            <a:pPr marL="742950" lvl="1" indent="-285750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What about the rest of the system? Future Pressures and Load Steps?</a:t>
            </a:r>
          </a:p>
        </p:txBody>
      </p:sp>
      <p:sp>
        <p:nvSpPr>
          <p:cNvPr id="5" name="Rectangle 4"/>
          <p:cNvSpPr/>
          <p:nvPr/>
        </p:nvSpPr>
        <p:spPr>
          <a:xfrm>
            <a:off x="1114459" y="1157585"/>
            <a:ext cx="7538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>
                <a:solidFill>
                  <a:schemeClr val="tx1"/>
                </a:solidFill>
              </a:rPr>
              <a:t>Approach 2 – Large Bottles to Control Pulsations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83695" y="5004367"/>
            <a:ext cx="2069555" cy="33855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</a:rPr>
              <a:t>Low Pressure Drop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09419" y="5004367"/>
            <a:ext cx="154410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</a:rPr>
              <a:t>Low Puls/Vib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89859" y="1913283"/>
            <a:ext cx="2069555" cy="41227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Capital Costs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89859" y="2220778"/>
            <a:ext cx="206955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</a:rPr>
              <a:t>Low Cost Option</a:t>
            </a:r>
          </a:p>
        </p:txBody>
      </p:sp>
      <p:sp>
        <p:nvSpPr>
          <p:cNvPr id="16" name="Multiply 15"/>
          <p:cNvSpPr/>
          <p:nvPr/>
        </p:nvSpPr>
        <p:spPr bwMode="auto">
          <a:xfrm>
            <a:off x="5833327" y="4316356"/>
            <a:ext cx="333375" cy="465450"/>
          </a:xfrm>
          <a:prstGeom prst="mathMultiply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17" name="Freeform 16"/>
          <p:cNvSpPr/>
          <p:nvPr/>
        </p:nvSpPr>
        <p:spPr bwMode="auto">
          <a:xfrm rot="14376766">
            <a:off x="6478300" y="3752766"/>
            <a:ext cx="238060" cy="1104900"/>
          </a:xfrm>
          <a:custGeom>
            <a:avLst/>
            <a:gdLst>
              <a:gd name="connsiteX0" fmla="*/ 352425 w 352425"/>
              <a:gd name="connsiteY0" fmla="*/ 1000125 h 1000125"/>
              <a:gd name="connsiteX1" fmla="*/ 295275 w 352425"/>
              <a:gd name="connsiteY1" fmla="*/ 990600 h 1000125"/>
              <a:gd name="connsiteX2" fmla="*/ 266700 w 352425"/>
              <a:gd name="connsiteY2" fmla="*/ 962025 h 1000125"/>
              <a:gd name="connsiteX3" fmla="*/ 238125 w 352425"/>
              <a:gd name="connsiteY3" fmla="*/ 952500 h 1000125"/>
              <a:gd name="connsiteX4" fmla="*/ 200025 w 352425"/>
              <a:gd name="connsiteY4" fmla="*/ 914400 h 1000125"/>
              <a:gd name="connsiteX5" fmla="*/ 152400 w 352425"/>
              <a:gd name="connsiteY5" fmla="*/ 885825 h 1000125"/>
              <a:gd name="connsiteX6" fmla="*/ 123825 w 352425"/>
              <a:gd name="connsiteY6" fmla="*/ 866775 h 1000125"/>
              <a:gd name="connsiteX7" fmla="*/ 104775 w 352425"/>
              <a:gd name="connsiteY7" fmla="*/ 838200 h 1000125"/>
              <a:gd name="connsiteX8" fmla="*/ 76200 w 352425"/>
              <a:gd name="connsiteY8" fmla="*/ 809625 h 1000125"/>
              <a:gd name="connsiteX9" fmla="*/ 47625 w 352425"/>
              <a:gd name="connsiteY9" fmla="*/ 714375 h 1000125"/>
              <a:gd name="connsiteX10" fmla="*/ 28575 w 352425"/>
              <a:gd name="connsiteY10" fmla="*/ 657225 h 1000125"/>
              <a:gd name="connsiteX11" fmla="*/ 19050 w 352425"/>
              <a:gd name="connsiteY11" fmla="*/ 609600 h 1000125"/>
              <a:gd name="connsiteX12" fmla="*/ 9525 w 352425"/>
              <a:gd name="connsiteY12" fmla="*/ 581025 h 1000125"/>
              <a:gd name="connsiteX13" fmla="*/ 0 w 352425"/>
              <a:gd name="connsiteY13" fmla="*/ 533400 h 1000125"/>
              <a:gd name="connsiteX14" fmla="*/ 19050 w 352425"/>
              <a:gd name="connsiteY14" fmla="*/ 209550 h 1000125"/>
              <a:gd name="connsiteX15" fmla="*/ 28575 w 352425"/>
              <a:gd name="connsiteY15" fmla="*/ 180975 h 1000125"/>
              <a:gd name="connsiteX16" fmla="*/ 47625 w 352425"/>
              <a:gd name="connsiteY16" fmla="*/ 152400 h 1000125"/>
              <a:gd name="connsiteX17" fmla="*/ 66675 w 352425"/>
              <a:gd name="connsiteY17" fmla="*/ 76200 h 1000125"/>
              <a:gd name="connsiteX18" fmla="*/ 95250 w 352425"/>
              <a:gd name="connsiteY18" fmla="*/ 57150 h 1000125"/>
              <a:gd name="connsiteX19" fmla="*/ 114300 w 352425"/>
              <a:gd name="connsiteY19" fmla="*/ 28575 h 1000125"/>
              <a:gd name="connsiteX20" fmla="*/ 142875 w 352425"/>
              <a:gd name="connsiteY20" fmla="*/ 0 h 100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2425" h="1000125">
                <a:moveTo>
                  <a:pt x="352425" y="1000125"/>
                </a:moveTo>
                <a:cubicBezTo>
                  <a:pt x="333375" y="996950"/>
                  <a:pt x="312923" y="998444"/>
                  <a:pt x="295275" y="990600"/>
                </a:cubicBezTo>
                <a:cubicBezTo>
                  <a:pt x="282966" y="985129"/>
                  <a:pt x="277908" y="969497"/>
                  <a:pt x="266700" y="962025"/>
                </a:cubicBezTo>
                <a:cubicBezTo>
                  <a:pt x="258346" y="956456"/>
                  <a:pt x="247650" y="955675"/>
                  <a:pt x="238125" y="952500"/>
                </a:cubicBezTo>
                <a:cubicBezTo>
                  <a:pt x="225425" y="939800"/>
                  <a:pt x="214202" y="925427"/>
                  <a:pt x="200025" y="914400"/>
                </a:cubicBezTo>
                <a:cubicBezTo>
                  <a:pt x="185412" y="903034"/>
                  <a:pt x="168099" y="895637"/>
                  <a:pt x="152400" y="885825"/>
                </a:cubicBezTo>
                <a:cubicBezTo>
                  <a:pt x="142692" y="879758"/>
                  <a:pt x="133350" y="873125"/>
                  <a:pt x="123825" y="866775"/>
                </a:cubicBezTo>
                <a:cubicBezTo>
                  <a:pt x="117475" y="857250"/>
                  <a:pt x="112104" y="846994"/>
                  <a:pt x="104775" y="838200"/>
                </a:cubicBezTo>
                <a:cubicBezTo>
                  <a:pt x="96151" y="827852"/>
                  <a:pt x="82742" y="821400"/>
                  <a:pt x="76200" y="809625"/>
                </a:cubicBezTo>
                <a:cubicBezTo>
                  <a:pt x="61558" y="783270"/>
                  <a:pt x="56448" y="743784"/>
                  <a:pt x="47625" y="714375"/>
                </a:cubicBezTo>
                <a:cubicBezTo>
                  <a:pt x="41855" y="695141"/>
                  <a:pt x="32513" y="676916"/>
                  <a:pt x="28575" y="657225"/>
                </a:cubicBezTo>
                <a:cubicBezTo>
                  <a:pt x="25400" y="641350"/>
                  <a:pt x="22977" y="625306"/>
                  <a:pt x="19050" y="609600"/>
                </a:cubicBezTo>
                <a:cubicBezTo>
                  <a:pt x="16615" y="599860"/>
                  <a:pt x="11960" y="590765"/>
                  <a:pt x="9525" y="581025"/>
                </a:cubicBezTo>
                <a:cubicBezTo>
                  <a:pt x="5598" y="565319"/>
                  <a:pt x="3175" y="549275"/>
                  <a:pt x="0" y="533400"/>
                </a:cubicBezTo>
                <a:cubicBezTo>
                  <a:pt x="3114" y="446202"/>
                  <a:pt x="-3558" y="311286"/>
                  <a:pt x="19050" y="209550"/>
                </a:cubicBezTo>
                <a:cubicBezTo>
                  <a:pt x="21228" y="199749"/>
                  <a:pt x="24085" y="189955"/>
                  <a:pt x="28575" y="180975"/>
                </a:cubicBezTo>
                <a:cubicBezTo>
                  <a:pt x="33695" y="170736"/>
                  <a:pt x="41275" y="161925"/>
                  <a:pt x="47625" y="152400"/>
                </a:cubicBezTo>
                <a:cubicBezTo>
                  <a:pt x="48099" y="150028"/>
                  <a:pt x="58865" y="85963"/>
                  <a:pt x="66675" y="76200"/>
                </a:cubicBezTo>
                <a:cubicBezTo>
                  <a:pt x="73826" y="67261"/>
                  <a:pt x="85725" y="63500"/>
                  <a:pt x="95250" y="57150"/>
                </a:cubicBezTo>
                <a:cubicBezTo>
                  <a:pt x="101600" y="47625"/>
                  <a:pt x="106205" y="36670"/>
                  <a:pt x="114300" y="28575"/>
                </a:cubicBezTo>
                <a:cubicBezTo>
                  <a:pt x="145517" y="-2642"/>
                  <a:pt x="142875" y="23859"/>
                  <a:pt x="142875" y="0"/>
                </a:cubicBezTo>
              </a:path>
            </a:pathLst>
          </a:custGeom>
          <a:noFill/>
          <a:ln w="3810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37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8044" y="159702"/>
            <a:ext cx="8991600" cy="1096962"/>
          </a:xfrm>
          <a:prstGeom prst="rect">
            <a:avLst/>
          </a:prstGeom>
        </p:spPr>
        <p:txBody>
          <a:bodyPr>
            <a:normAutofit fontScale="97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Battle Royale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noFill/>
        </p:spPr>
        <p:txBody>
          <a:bodyPr/>
          <a:lstStyle/>
          <a:p>
            <a:pPr algn="ctr"/>
            <a:fld id="{E4C08048-8748-48B9-9AA0-38AE8AD2A38A}" type="slidenum">
              <a:rPr smtClean="0">
                <a:solidFill>
                  <a:schemeClr val="bg1"/>
                </a:solidFill>
              </a:rPr>
              <a:pPr algn="ctr"/>
              <a:t>75</a:t>
            </a:fld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327" y="2638928"/>
            <a:ext cx="2409087" cy="2154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8044" y="1657350"/>
            <a:ext cx="522690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</a:rPr>
              <a:t>Balance </a:t>
            </a:r>
            <a:r>
              <a:rPr lang="en-US" sz="2400" dirty="0">
                <a:solidFill>
                  <a:schemeClr val="tx1"/>
                </a:solidFill>
              </a:rPr>
              <a:t>pulsation control </a:t>
            </a:r>
            <a:r>
              <a:rPr lang="en-US" sz="2400" dirty="0" smtClean="0">
                <a:solidFill>
                  <a:schemeClr val="tx1"/>
                </a:solidFill>
              </a:rPr>
              <a:t>vs. </a:t>
            </a:r>
            <a:r>
              <a:rPr lang="en-US" sz="2400" dirty="0">
                <a:solidFill>
                  <a:schemeClr val="tx1"/>
                </a:solidFill>
              </a:rPr>
              <a:t>pressure drop for full map of operating conditions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Cost is more than Approach 1, less than 2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Take more time to finalize design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Input from owner is key to successful project</a:t>
            </a:r>
          </a:p>
          <a:p>
            <a:pPr marL="742950" lvl="1" indent="-285750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Some compromises will need to be made, for example limit part of operating map.</a:t>
            </a:r>
          </a:p>
        </p:txBody>
      </p:sp>
      <p:sp>
        <p:nvSpPr>
          <p:cNvPr id="5" name="Rectangle 4"/>
          <p:cNvSpPr/>
          <p:nvPr/>
        </p:nvSpPr>
        <p:spPr>
          <a:xfrm>
            <a:off x="1114459" y="1157585"/>
            <a:ext cx="6158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 smtClean="0">
                <a:solidFill>
                  <a:schemeClr val="tx1"/>
                </a:solidFill>
              </a:rPr>
              <a:t>Approach </a:t>
            </a:r>
            <a:r>
              <a:rPr lang="en-US" sz="2400" u="sng" dirty="0">
                <a:solidFill>
                  <a:schemeClr val="tx1"/>
                </a:solidFill>
              </a:rPr>
              <a:t>3 – System Design </a:t>
            </a:r>
            <a:r>
              <a:rPr lang="en-US" sz="2400" u="sng" dirty="0" smtClean="0">
                <a:solidFill>
                  <a:schemeClr val="tx1"/>
                </a:solidFill>
              </a:rPr>
              <a:t>Approach</a:t>
            </a:r>
            <a:endParaRPr lang="en-US" sz="2400" u="sng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03770" y="4687347"/>
            <a:ext cx="2069554" cy="412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Performance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09419" y="4687347"/>
            <a:ext cx="1544106" cy="4122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Reliability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03769" y="4998584"/>
            <a:ext cx="206955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</a:rPr>
              <a:t>Low Pressure Drop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09419" y="5004367"/>
            <a:ext cx="1544106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</a:rPr>
              <a:t>Low Puls/Vib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89859" y="1913283"/>
            <a:ext cx="2069555" cy="41227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Capital Costs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89859" y="2220778"/>
            <a:ext cx="206955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</a:rPr>
              <a:t>Low Cost Option</a:t>
            </a:r>
          </a:p>
        </p:txBody>
      </p:sp>
      <p:sp>
        <p:nvSpPr>
          <p:cNvPr id="20" name="Multiply 19"/>
          <p:cNvSpPr/>
          <p:nvPr/>
        </p:nvSpPr>
        <p:spPr bwMode="auto">
          <a:xfrm>
            <a:off x="7909039" y="4229203"/>
            <a:ext cx="333375" cy="465450"/>
          </a:xfrm>
          <a:prstGeom prst="mathMultiply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21" name="Freeform 20"/>
          <p:cNvSpPr/>
          <p:nvPr/>
        </p:nvSpPr>
        <p:spPr bwMode="auto">
          <a:xfrm rot="7354154">
            <a:off x="7427690" y="3631259"/>
            <a:ext cx="404149" cy="998806"/>
          </a:xfrm>
          <a:custGeom>
            <a:avLst/>
            <a:gdLst>
              <a:gd name="connsiteX0" fmla="*/ 352425 w 352425"/>
              <a:gd name="connsiteY0" fmla="*/ 1000125 h 1000125"/>
              <a:gd name="connsiteX1" fmla="*/ 295275 w 352425"/>
              <a:gd name="connsiteY1" fmla="*/ 990600 h 1000125"/>
              <a:gd name="connsiteX2" fmla="*/ 266700 w 352425"/>
              <a:gd name="connsiteY2" fmla="*/ 962025 h 1000125"/>
              <a:gd name="connsiteX3" fmla="*/ 238125 w 352425"/>
              <a:gd name="connsiteY3" fmla="*/ 952500 h 1000125"/>
              <a:gd name="connsiteX4" fmla="*/ 200025 w 352425"/>
              <a:gd name="connsiteY4" fmla="*/ 914400 h 1000125"/>
              <a:gd name="connsiteX5" fmla="*/ 152400 w 352425"/>
              <a:gd name="connsiteY5" fmla="*/ 885825 h 1000125"/>
              <a:gd name="connsiteX6" fmla="*/ 123825 w 352425"/>
              <a:gd name="connsiteY6" fmla="*/ 866775 h 1000125"/>
              <a:gd name="connsiteX7" fmla="*/ 104775 w 352425"/>
              <a:gd name="connsiteY7" fmla="*/ 838200 h 1000125"/>
              <a:gd name="connsiteX8" fmla="*/ 76200 w 352425"/>
              <a:gd name="connsiteY8" fmla="*/ 809625 h 1000125"/>
              <a:gd name="connsiteX9" fmla="*/ 47625 w 352425"/>
              <a:gd name="connsiteY9" fmla="*/ 714375 h 1000125"/>
              <a:gd name="connsiteX10" fmla="*/ 28575 w 352425"/>
              <a:gd name="connsiteY10" fmla="*/ 657225 h 1000125"/>
              <a:gd name="connsiteX11" fmla="*/ 19050 w 352425"/>
              <a:gd name="connsiteY11" fmla="*/ 609600 h 1000125"/>
              <a:gd name="connsiteX12" fmla="*/ 9525 w 352425"/>
              <a:gd name="connsiteY12" fmla="*/ 581025 h 1000125"/>
              <a:gd name="connsiteX13" fmla="*/ 0 w 352425"/>
              <a:gd name="connsiteY13" fmla="*/ 533400 h 1000125"/>
              <a:gd name="connsiteX14" fmla="*/ 19050 w 352425"/>
              <a:gd name="connsiteY14" fmla="*/ 209550 h 1000125"/>
              <a:gd name="connsiteX15" fmla="*/ 28575 w 352425"/>
              <a:gd name="connsiteY15" fmla="*/ 180975 h 1000125"/>
              <a:gd name="connsiteX16" fmla="*/ 47625 w 352425"/>
              <a:gd name="connsiteY16" fmla="*/ 152400 h 1000125"/>
              <a:gd name="connsiteX17" fmla="*/ 66675 w 352425"/>
              <a:gd name="connsiteY17" fmla="*/ 76200 h 1000125"/>
              <a:gd name="connsiteX18" fmla="*/ 95250 w 352425"/>
              <a:gd name="connsiteY18" fmla="*/ 57150 h 1000125"/>
              <a:gd name="connsiteX19" fmla="*/ 114300 w 352425"/>
              <a:gd name="connsiteY19" fmla="*/ 28575 h 1000125"/>
              <a:gd name="connsiteX20" fmla="*/ 142875 w 352425"/>
              <a:gd name="connsiteY20" fmla="*/ 0 h 100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2425" h="1000125">
                <a:moveTo>
                  <a:pt x="352425" y="1000125"/>
                </a:moveTo>
                <a:cubicBezTo>
                  <a:pt x="333375" y="996950"/>
                  <a:pt x="312923" y="998444"/>
                  <a:pt x="295275" y="990600"/>
                </a:cubicBezTo>
                <a:cubicBezTo>
                  <a:pt x="282966" y="985129"/>
                  <a:pt x="277908" y="969497"/>
                  <a:pt x="266700" y="962025"/>
                </a:cubicBezTo>
                <a:cubicBezTo>
                  <a:pt x="258346" y="956456"/>
                  <a:pt x="247650" y="955675"/>
                  <a:pt x="238125" y="952500"/>
                </a:cubicBezTo>
                <a:cubicBezTo>
                  <a:pt x="225425" y="939800"/>
                  <a:pt x="214202" y="925427"/>
                  <a:pt x="200025" y="914400"/>
                </a:cubicBezTo>
                <a:cubicBezTo>
                  <a:pt x="185412" y="903034"/>
                  <a:pt x="168099" y="895637"/>
                  <a:pt x="152400" y="885825"/>
                </a:cubicBezTo>
                <a:cubicBezTo>
                  <a:pt x="142692" y="879758"/>
                  <a:pt x="133350" y="873125"/>
                  <a:pt x="123825" y="866775"/>
                </a:cubicBezTo>
                <a:cubicBezTo>
                  <a:pt x="117475" y="857250"/>
                  <a:pt x="112104" y="846994"/>
                  <a:pt x="104775" y="838200"/>
                </a:cubicBezTo>
                <a:cubicBezTo>
                  <a:pt x="96151" y="827852"/>
                  <a:pt x="82742" y="821400"/>
                  <a:pt x="76200" y="809625"/>
                </a:cubicBezTo>
                <a:cubicBezTo>
                  <a:pt x="61558" y="783270"/>
                  <a:pt x="56448" y="743784"/>
                  <a:pt x="47625" y="714375"/>
                </a:cubicBezTo>
                <a:cubicBezTo>
                  <a:pt x="41855" y="695141"/>
                  <a:pt x="32513" y="676916"/>
                  <a:pt x="28575" y="657225"/>
                </a:cubicBezTo>
                <a:cubicBezTo>
                  <a:pt x="25400" y="641350"/>
                  <a:pt x="22977" y="625306"/>
                  <a:pt x="19050" y="609600"/>
                </a:cubicBezTo>
                <a:cubicBezTo>
                  <a:pt x="16615" y="599860"/>
                  <a:pt x="11960" y="590765"/>
                  <a:pt x="9525" y="581025"/>
                </a:cubicBezTo>
                <a:cubicBezTo>
                  <a:pt x="5598" y="565319"/>
                  <a:pt x="3175" y="549275"/>
                  <a:pt x="0" y="533400"/>
                </a:cubicBezTo>
                <a:cubicBezTo>
                  <a:pt x="3114" y="446202"/>
                  <a:pt x="-3558" y="311286"/>
                  <a:pt x="19050" y="209550"/>
                </a:cubicBezTo>
                <a:cubicBezTo>
                  <a:pt x="21228" y="199749"/>
                  <a:pt x="24085" y="189955"/>
                  <a:pt x="28575" y="180975"/>
                </a:cubicBezTo>
                <a:cubicBezTo>
                  <a:pt x="33695" y="170736"/>
                  <a:pt x="41275" y="161925"/>
                  <a:pt x="47625" y="152400"/>
                </a:cubicBezTo>
                <a:cubicBezTo>
                  <a:pt x="48099" y="150028"/>
                  <a:pt x="58865" y="85963"/>
                  <a:pt x="66675" y="76200"/>
                </a:cubicBezTo>
                <a:cubicBezTo>
                  <a:pt x="73826" y="67261"/>
                  <a:pt x="85725" y="63500"/>
                  <a:pt x="95250" y="57150"/>
                </a:cubicBezTo>
                <a:cubicBezTo>
                  <a:pt x="101600" y="47625"/>
                  <a:pt x="106205" y="36670"/>
                  <a:pt x="114300" y="28575"/>
                </a:cubicBezTo>
                <a:cubicBezTo>
                  <a:pt x="145517" y="-2642"/>
                  <a:pt x="142875" y="23859"/>
                  <a:pt x="142875" y="0"/>
                </a:cubicBezTo>
              </a:path>
            </a:pathLst>
          </a:custGeom>
          <a:noFill/>
          <a:ln w="3810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37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3134" y="147638"/>
            <a:ext cx="8873066" cy="775229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Developing Good Load Steps</a:t>
            </a: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DH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noFill/>
        </p:spPr>
        <p:txBody>
          <a:bodyPr/>
          <a:lstStyle/>
          <a:p>
            <a:pPr algn="ctr"/>
            <a:fld id="{E4C08048-8748-48B9-9AA0-38AE8AD2A38A}" type="slidenum">
              <a:rPr smtClean="0">
                <a:solidFill>
                  <a:schemeClr val="bg1"/>
                </a:solidFill>
              </a:rPr>
              <a:pPr algn="ctr"/>
              <a:t>76</a:t>
            </a:fld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88" y="2701193"/>
            <a:ext cx="5538572" cy="3463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298" y="3460485"/>
            <a:ext cx="2714632" cy="2703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45187" y="946867"/>
            <a:ext cx="8426977" cy="175432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OK! So </a:t>
            </a:r>
            <a:r>
              <a:rPr lang="en-US" sz="3600" dirty="0">
                <a:solidFill>
                  <a:schemeClr val="bg1"/>
                </a:solidFill>
              </a:rPr>
              <a:t>w</a:t>
            </a:r>
            <a:r>
              <a:rPr lang="en-US" sz="3600" dirty="0" smtClean="0">
                <a:solidFill>
                  <a:schemeClr val="bg1"/>
                </a:solidFill>
              </a:rPr>
              <a:t>hat’s the Procedure for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Developing </a:t>
            </a:r>
            <a:r>
              <a:rPr lang="en-US" sz="3600" dirty="0">
                <a:solidFill>
                  <a:schemeClr val="bg1"/>
                </a:solidFill>
              </a:rPr>
              <a:t>Good Load </a:t>
            </a:r>
            <a:r>
              <a:rPr lang="en-US" sz="3600" dirty="0" smtClean="0">
                <a:solidFill>
                  <a:schemeClr val="bg1"/>
                </a:solidFill>
              </a:rPr>
              <a:t>Step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Sequences?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73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3134" y="147638"/>
            <a:ext cx="8873066" cy="775229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Step 1: Develop Good Load Steps</a:t>
            </a: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2029" y="894956"/>
            <a:ext cx="855114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 Prevent Unit Overloading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 Maximum Coverage of Desired </a:t>
            </a:r>
            <a:r>
              <a:rPr lang="en-US" sz="2800" dirty="0">
                <a:solidFill>
                  <a:schemeClr val="tx1"/>
                </a:solidFill>
              </a:rPr>
              <a:t>Operating Map</a:t>
            </a:r>
            <a:endParaRPr lang="en-US" sz="2800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 Reduce/Prevent Possible Safety Concerns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 Ideal Load and/or Flow Changes between Steps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 Concentrate Unloading on First Stage Cylinders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 Use Clearance Unloading as much as Possible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 Balance Cylinder Loads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 Balance Stage </a:t>
            </a:r>
            <a:r>
              <a:rPr lang="en-US" sz="2800" dirty="0" smtClean="0">
                <a:solidFill>
                  <a:schemeClr val="tx1"/>
                </a:solidFill>
              </a:rPr>
              <a:t>Loads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DH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noFill/>
        </p:spPr>
        <p:txBody>
          <a:bodyPr/>
          <a:lstStyle/>
          <a:p>
            <a:pPr algn="ctr"/>
            <a:fld id="{E4C08048-8748-48B9-9AA0-38AE8AD2A38A}" type="slidenum">
              <a:rPr smtClean="0">
                <a:solidFill>
                  <a:schemeClr val="bg1"/>
                </a:solidFill>
              </a:rPr>
              <a:pPr algn="ctr"/>
              <a:t>77</a:t>
            </a:fld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58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8859" y="1227832"/>
            <a:ext cx="8912538" cy="5102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3363" indent="-23336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Explore changing which throws are unloaded as possible remedies for torsional problems;</a:t>
            </a:r>
          </a:p>
          <a:p>
            <a:pPr marL="233363" indent="-23336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Look at potential of adding additional clearance instead of single acting cylinders.</a:t>
            </a:r>
          </a:p>
          <a:p>
            <a:pPr marL="233363" indent="-23336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Sometimes torsional soft couplings and/or added inertia may be required.</a:t>
            </a:r>
          </a:p>
          <a:p>
            <a:pPr marL="233363" indent="-23336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Stronger crank materials may also be needed.</a:t>
            </a:r>
          </a:p>
          <a:p>
            <a:pPr marL="233363" indent="-233363">
              <a:lnSpc>
                <a:spcPct val="150000"/>
              </a:lnSpc>
              <a:buFont typeface="Arial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3134" y="147638"/>
            <a:ext cx="8873066" cy="775229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Step 2: Check for Torsional Issues</a:t>
            </a:r>
            <a:endParaRPr lang="en-US" sz="40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JF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noFill/>
        </p:spPr>
        <p:txBody>
          <a:bodyPr/>
          <a:lstStyle/>
          <a:p>
            <a:pPr algn="ctr"/>
            <a:fld id="{E4C08048-8748-48B9-9AA0-38AE8AD2A38A}" type="slidenum">
              <a:rPr smtClean="0">
                <a:solidFill>
                  <a:schemeClr val="bg1"/>
                </a:solidFill>
              </a:rPr>
              <a:pPr algn="ctr"/>
              <a:t>78</a:t>
            </a:fld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87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3134" y="147638"/>
            <a:ext cx="8873066" cy="775229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Step 3: Check for Acoustic Issues</a:t>
            </a:r>
            <a:endParaRPr lang="en-US" sz="40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noFill/>
        </p:spPr>
        <p:txBody>
          <a:bodyPr/>
          <a:lstStyle/>
          <a:p>
            <a:pPr algn="ctr"/>
            <a:fld id="{E4C08048-8748-48B9-9AA0-38AE8AD2A38A}" type="slidenum">
              <a:rPr smtClean="0">
                <a:solidFill>
                  <a:schemeClr val="bg1"/>
                </a:solidFill>
              </a:rPr>
              <a:pPr algn="ctr"/>
              <a:t>79</a:t>
            </a:fld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0820" y="955893"/>
            <a:ext cx="8585380" cy="4819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3363" indent="-23336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</a:rPr>
              <a:t>Single Acting Operation requires Large Volumes</a:t>
            </a:r>
          </a:p>
          <a:p>
            <a:pPr marL="233363" indent="-23336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</a:rPr>
              <a:t>Double Acting Operation has much Lower Pulsation</a:t>
            </a:r>
          </a:p>
          <a:p>
            <a:pPr marL="233363" indent="-23336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</a:rPr>
              <a:t>Large Volumes need More Support and Space</a:t>
            </a:r>
          </a:p>
          <a:p>
            <a:pPr marL="233363" indent="-23336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</a:rPr>
              <a:t>Use Clearance Unloading as much as Possible</a:t>
            </a:r>
            <a:r>
              <a:rPr lang="en-US" sz="2600" dirty="0" smtClean="0">
                <a:solidFill>
                  <a:schemeClr val="tx1"/>
                </a:solidFill>
              </a:rPr>
              <a:t>.</a:t>
            </a:r>
          </a:p>
          <a:p>
            <a:pPr marL="690563" lvl="1" indent="-23336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600" dirty="0" smtClean="0">
                <a:solidFill>
                  <a:schemeClr val="tx1"/>
                </a:solidFill>
              </a:rPr>
              <a:t>Use </a:t>
            </a:r>
            <a:r>
              <a:rPr lang="en-US" sz="2600" dirty="0">
                <a:solidFill>
                  <a:schemeClr val="tx1"/>
                </a:solidFill>
              </a:rPr>
              <a:t>HE and CE if possible</a:t>
            </a:r>
          </a:p>
          <a:p>
            <a:pPr marL="233363" indent="-23336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</a:rPr>
              <a:t>Pulsation and Vibration may be </a:t>
            </a:r>
            <a:r>
              <a:rPr lang="en-US" sz="2600" dirty="0" smtClean="0">
                <a:solidFill>
                  <a:schemeClr val="tx1"/>
                </a:solidFill>
              </a:rPr>
              <a:t>Speed Sensitive</a:t>
            </a:r>
          </a:p>
          <a:p>
            <a:pPr marL="690563" lvl="1" indent="-23336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600" dirty="0" smtClean="0">
                <a:solidFill>
                  <a:schemeClr val="tx1"/>
                </a:solidFill>
              </a:rPr>
              <a:t>Some </a:t>
            </a:r>
            <a:r>
              <a:rPr lang="en-US" sz="2600" dirty="0">
                <a:solidFill>
                  <a:schemeClr val="tx1"/>
                </a:solidFill>
              </a:rPr>
              <a:t>Speed Ranges </a:t>
            </a:r>
            <a:r>
              <a:rPr lang="en-US" sz="2600" dirty="0" smtClean="0">
                <a:solidFill>
                  <a:schemeClr val="tx1"/>
                </a:solidFill>
              </a:rPr>
              <a:t>may need to be Blocked</a:t>
            </a:r>
            <a:endParaRPr lang="en-US" sz="2600" dirty="0">
              <a:solidFill>
                <a:schemeClr val="tx1"/>
              </a:solidFill>
            </a:endParaRPr>
          </a:p>
          <a:p>
            <a:pPr marL="233363" indent="-23336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600" dirty="0" smtClean="0">
                <a:solidFill>
                  <a:schemeClr val="tx1"/>
                </a:solidFill>
              </a:rPr>
              <a:t>Trade-off:  </a:t>
            </a:r>
            <a:r>
              <a:rPr lang="en-US" sz="2600" dirty="0">
                <a:solidFill>
                  <a:schemeClr val="tx1"/>
                </a:solidFill>
              </a:rPr>
              <a:t>Capital </a:t>
            </a:r>
            <a:r>
              <a:rPr lang="en-US" sz="2600" dirty="0" smtClean="0">
                <a:solidFill>
                  <a:schemeClr val="tx1"/>
                </a:solidFill>
              </a:rPr>
              <a:t>$’s vs. </a:t>
            </a:r>
            <a:r>
              <a:rPr lang="en-US" sz="2600" dirty="0">
                <a:solidFill>
                  <a:schemeClr val="tx1"/>
                </a:solidFill>
              </a:rPr>
              <a:t>Long Term </a:t>
            </a:r>
            <a:r>
              <a:rPr lang="en-US" sz="2600" dirty="0" smtClean="0">
                <a:solidFill>
                  <a:schemeClr val="tx1"/>
                </a:solidFill>
              </a:rPr>
              <a:t>Operating $’s</a:t>
            </a:r>
            <a:endParaRPr 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86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6E65976-3D47-4A22-A0A2-3628DC1C0C74}" type="slidenum">
              <a:rPr smtClean="0"/>
              <a:pPr/>
              <a:t>8</a:t>
            </a:fld>
            <a:endParaRPr lang="en-US" dirty="0" smtClean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865761" y="499081"/>
            <a:ext cx="7801584" cy="53569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8000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Quick Review:</a:t>
            </a:r>
            <a:br>
              <a:rPr lang="en-US" sz="8000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sz="8000" i="0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Unloading</a:t>
            </a:r>
            <a:br>
              <a:rPr lang="en-US" sz="8000" i="0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sz="8000" i="0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Device</a:t>
            </a:r>
          </a:p>
          <a:p>
            <a:r>
              <a:rPr lang="en-US" sz="8000" i="0" spc="50" noProof="1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Types</a:t>
            </a:r>
          </a:p>
        </p:txBody>
      </p:sp>
      <p:pic>
        <p:nvPicPr>
          <p:cNvPr id="4" name="Picture 9" descr="Variable Volume Pocket - Cooper Compression Ram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 l="7115" t="7263" r="9431"/>
          <a:stretch>
            <a:fillRect/>
          </a:stretch>
        </p:blipFill>
        <p:spPr bwMode="auto">
          <a:xfrm>
            <a:off x="431272" y="3079220"/>
            <a:ext cx="3759120" cy="2855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JF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3134" y="147638"/>
            <a:ext cx="8873066" cy="775229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Step 4: Review Final Load Steps</a:t>
            </a:r>
            <a:endParaRPr lang="en-US" sz="40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7267" y="1002242"/>
            <a:ext cx="846666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Torsional Concerns Resolved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Rod Load/Pin Reversal Concerns Resolved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Vibration Concerns Resolved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Pulsations Minimized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Pressure Drops Minimized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Load/Flow Step Changes Acceptable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Amount of Turn </a:t>
            </a:r>
            <a:r>
              <a:rPr lang="en-US" sz="2800" dirty="0">
                <a:solidFill>
                  <a:schemeClr val="tx1"/>
                </a:solidFill>
              </a:rPr>
              <a:t>Down Acceptable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Desired Operating Map Fully Covered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If not, what are alternate options?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800" dirty="0" smtClean="0">
              <a:solidFill>
                <a:schemeClr val="tx1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u="sng" dirty="0" smtClean="0">
                <a:solidFill>
                  <a:srgbClr val="800000"/>
                </a:solidFill>
              </a:rPr>
              <a:t>Project Manager</a:t>
            </a:r>
            <a:r>
              <a:rPr lang="en-US" sz="2800" dirty="0" smtClean="0">
                <a:solidFill>
                  <a:srgbClr val="800000"/>
                </a:solidFill>
              </a:rPr>
              <a:t> to ensure all factors are balanced, and end-user gets what they need.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noFill/>
        </p:spPr>
        <p:txBody>
          <a:bodyPr/>
          <a:lstStyle/>
          <a:p>
            <a:pPr algn="ctr"/>
            <a:fld id="{E4C08048-8748-48B9-9AA0-38AE8AD2A38A}" type="slidenum">
              <a:rPr smtClean="0">
                <a:solidFill>
                  <a:schemeClr val="bg1"/>
                </a:solidFill>
              </a:rPr>
              <a:pPr algn="ctr"/>
              <a:t>80</a:t>
            </a:fld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50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876829"/>
          </a:xfrm>
          <a:prstGeom prst="rect">
            <a:avLst/>
          </a:prstGeom>
        </p:spPr>
        <p:txBody>
          <a:bodyPr>
            <a:normAutofit fontScale="975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5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Case I: New Unit:</a:t>
            </a:r>
            <a:endParaRPr lang="en-US" sz="5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noFill/>
        </p:spPr>
        <p:txBody>
          <a:bodyPr/>
          <a:lstStyle/>
          <a:p>
            <a:pPr algn="ctr"/>
            <a:fld id="{E4C08048-8748-48B9-9AA0-38AE8AD2A38A}" type="slidenum">
              <a:rPr smtClean="0">
                <a:solidFill>
                  <a:schemeClr val="bg1"/>
                </a:solidFill>
              </a:rPr>
              <a:pPr algn="ctr"/>
              <a:t>81</a:t>
            </a:fld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JF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53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876829"/>
          </a:xfrm>
          <a:prstGeom prst="rect">
            <a:avLst/>
          </a:prstGeom>
        </p:spPr>
        <p:txBody>
          <a:bodyPr>
            <a:normAutofit fontScale="975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5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Case I: New Unit:</a:t>
            </a:r>
            <a:endParaRPr lang="en-US" sz="5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noFill/>
        </p:spPr>
        <p:txBody>
          <a:bodyPr/>
          <a:lstStyle/>
          <a:p>
            <a:pPr algn="ctr"/>
            <a:fld id="{E4C08048-8748-48B9-9AA0-38AE8AD2A38A}" type="slidenum">
              <a:rPr smtClean="0">
                <a:solidFill>
                  <a:schemeClr val="bg1"/>
                </a:solidFill>
              </a:rPr>
              <a:pPr algn="ctr"/>
              <a:t>82</a:t>
            </a:fld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381" y="1112103"/>
            <a:ext cx="89160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Consider a Single Stage </a:t>
            </a:r>
            <a:r>
              <a:rPr lang="en-US" sz="3200" dirty="0">
                <a:solidFill>
                  <a:schemeClr val="tx1"/>
                </a:solidFill>
              </a:rPr>
              <a:t>P</a:t>
            </a:r>
            <a:r>
              <a:rPr lang="en-US" sz="3200" dirty="0" smtClean="0">
                <a:solidFill>
                  <a:schemeClr val="tx1"/>
                </a:solidFill>
              </a:rPr>
              <a:t>ipeline Compressor</a:t>
            </a:r>
            <a:r>
              <a:rPr lang="en-US" sz="3200" dirty="0">
                <a:solidFill>
                  <a:schemeClr val="tx1"/>
                </a:solidFill>
              </a:rPr>
              <a:t>:</a:t>
            </a:r>
            <a:endParaRPr lang="en-US" sz="3200" dirty="0" smtClean="0">
              <a:solidFill>
                <a:schemeClr val="tx1"/>
              </a:solidFill>
            </a:endParaRPr>
          </a:p>
          <a:p>
            <a:pPr marL="685800" indent="-457200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One of the operating cases requires that two of the cylinders be single-acted to be within driver’s maximum rated power.</a:t>
            </a:r>
          </a:p>
          <a:p>
            <a:pPr marL="685800" indent="-457200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Two choices are available for unloading:</a:t>
            </a:r>
          </a:p>
          <a:p>
            <a:pPr marL="1143000" lvl="2" indent="-457200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Side-by-side Throws</a:t>
            </a:r>
          </a:p>
          <a:p>
            <a:pPr marL="1143000" lvl="2" indent="-457200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Opposing Throws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3200" dirty="0" smtClean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JF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76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noFill/>
        </p:spPr>
        <p:txBody>
          <a:bodyPr/>
          <a:lstStyle/>
          <a:p>
            <a:pPr algn="ctr"/>
            <a:fld id="{E4C08048-8748-48B9-9AA0-38AE8AD2A38A}" type="slidenum">
              <a:rPr smtClean="0">
                <a:solidFill>
                  <a:schemeClr val="bg1"/>
                </a:solidFill>
              </a:rPr>
              <a:pPr algn="ctr"/>
              <a:t>83</a:t>
            </a:fld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JF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1991" y="90815"/>
            <a:ext cx="87701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2800" dirty="0" smtClean="0">
                <a:solidFill>
                  <a:schemeClr val="tx1"/>
                </a:solidFill>
              </a:rPr>
              <a:t>Summary of Conditions showing Power, Flow and Generated Torques: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11" y="1044922"/>
            <a:ext cx="8387222" cy="499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511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noFill/>
        </p:spPr>
        <p:txBody>
          <a:bodyPr/>
          <a:lstStyle/>
          <a:p>
            <a:pPr algn="ctr"/>
            <a:fld id="{E4C08048-8748-48B9-9AA0-38AE8AD2A38A}" type="slidenum">
              <a:rPr smtClean="0">
                <a:solidFill>
                  <a:schemeClr val="bg1"/>
                </a:solidFill>
              </a:rPr>
              <a:pPr algn="ctr"/>
              <a:t>84</a:t>
            </a:fld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JF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1992" y="167015"/>
            <a:ext cx="87701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sz="2800" dirty="0" smtClean="0">
                <a:solidFill>
                  <a:schemeClr val="tx1"/>
                </a:solidFill>
              </a:rPr>
              <a:t>Unloading Effects on Torque Demand Curves</a:t>
            </a:r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71500" y="754797"/>
            <a:ext cx="4295775" cy="5390844"/>
            <a:chOff x="571500" y="754797"/>
            <a:chExt cx="4295775" cy="5390844"/>
          </a:xfrm>
        </p:grpSpPr>
        <p:grpSp>
          <p:nvGrpSpPr>
            <p:cNvPr id="5" name="Group 4"/>
            <p:cNvGrpSpPr/>
            <p:nvPr/>
          </p:nvGrpSpPr>
          <p:grpSpPr>
            <a:xfrm>
              <a:off x="571501" y="754797"/>
              <a:ext cx="4295774" cy="3742326"/>
              <a:chOff x="714375" y="1264712"/>
              <a:chExt cx="4119562" cy="3535979"/>
            </a:xfrm>
          </p:grpSpPr>
          <p:pic>
            <p:nvPicPr>
              <p:cNvPr id="11267" name="Picture 3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864" r="2431"/>
              <a:stretch/>
            </p:blipFill>
            <p:spPr bwMode="auto">
              <a:xfrm>
                <a:off x="719138" y="1264712"/>
                <a:ext cx="4114799" cy="202811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68" name="Picture 4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6759" r="3125"/>
              <a:stretch/>
            </p:blipFill>
            <p:spPr bwMode="auto">
              <a:xfrm>
                <a:off x="714375" y="3009899"/>
                <a:ext cx="4114799" cy="179079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269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719" r="2604"/>
            <a:stretch/>
          </p:blipFill>
          <p:spPr bwMode="auto">
            <a:xfrm>
              <a:off x="571500" y="4259284"/>
              <a:ext cx="4295775" cy="18863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5029199" y="1478443"/>
            <a:ext cx="2804583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ctr"/>
            <a:r>
              <a:rPr lang="en-US" sz="2000" dirty="0" smtClean="0">
                <a:solidFill>
                  <a:schemeClr val="bg1"/>
                </a:solidFill>
              </a:rPr>
              <a:t>All Double-Acting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29199" y="3031048"/>
            <a:ext cx="2804583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ctr"/>
            <a:r>
              <a:rPr lang="en-US" sz="2000" dirty="0" smtClean="0">
                <a:solidFill>
                  <a:schemeClr val="bg1"/>
                </a:solidFill>
              </a:rPr>
              <a:t>Side-by-Side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Unloaded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29198" y="4835489"/>
            <a:ext cx="2804583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ctr"/>
            <a:r>
              <a:rPr lang="en-US" sz="2000" dirty="0" smtClean="0">
                <a:solidFill>
                  <a:schemeClr val="bg1"/>
                </a:solidFill>
              </a:rPr>
              <a:t>Opposing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Unloaded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55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6267" y="274638"/>
            <a:ext cx="8771466" cy="876829"/>
          </a:xfrm>
          <a:prstGeom prst="rect">
            <a:avLst/>
          </a:prstGeo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5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Case II: Expanded Op. Map:</a:t>
            </a:r>
            <a:endParaRPr lang="en-US" sz="5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noFill/>
        </p:spPr>
        <p:txBody>
          <a:bodyPr/>
          <a:lstStyle/>
          <a:p>
            <a:pPr algn="ctr"/>
            <a:fld id="{E4C08048-8748-48B9-9AA0-38AE8AD2A38A}" type="slidenum">
              <a:rPr smtClean="0">
                <a:solidFill>
                  <a:schemeClr val="bg1"/>
                </a:solidFill>
              </a:rPr>
              <a:pPr algn="ctr"/>
              <a:t>85</a:t>
            </a:fld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61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464" y="921497"/>
            <a:ext cx="4040269" cy="516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382" y="1112103"/>
            <a:ext cx="484788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Gas Storage Facility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3 High Speed Compressor </a:t>
            </a:r>
            <a:r>
              <a:rPr lang="en-US" sz="2800" dirty="0" smtClean="0">
                <a:solidFill>
                  <a:schemeClr val="tx1"/>
                </a:solidFill>
              </a:rPr>
              <a:t>Packages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1 and 2 stage operation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Original </a:t>
            </a:r>
            <a:r>
              <a:rPr lang="en-US" sz="2800" dirty="0">
                <a:solidFill>
                  <a:schemeClr val="tx1"/>
                </a:solidFill>
              </a:rPr>
              <a:t>Design in 2008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2 stage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Ps=500 to 700 psig 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Pd=1770 to 3300 psig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5 Load Steps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1</a:t>
            </a:r>
            <a:r>
              <a:rPr lang="en-US" sz="2800" baseline="30000" dirty="0" smtClean="0">
                <a:solidFill>
                  <a:schemeClr val="tx1"/>
                </a:solidFill>
              </a:rPr>
              <a:t>st</a:t>
            </a:r>
            <a:r>
              <a:rPr lang="en-US" sz="2800" dirty="0" smtClean="0">
                <a:solidFill>
                  <a:schemeClr val="tx1"/>
                </a:solidFill>
              </a:rPr>
              <a:t> stage FVCP and HE Unloaders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6267" y="274638"/>
            <a:ext cx="8771466" cy="876829"/>
          </a:xfrm>
          <a:prstGeom prst="rect">
            <a:avLst/>
          </a:prstGeo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5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Case II: Expanded Op. Map:</a:t>
            </a:r>
            <a:endParaRPr lang="en-US" sz="5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noFill/>
        </p:spPr>
        <p:txBody>
          <a:bodyPr/>
          <a:lstStyle/>
          <a:p>
            <a:pPr algn="ctr"/>
            <a:fld id="{E4C08048-8748-48B9-9AA0-38AE8AD2A38A}" type="slidenum">
              <a:rPr smtClean="0">
                <a:solidFill>
                  <a:schemeClr val="bg1"/>
                </a:solidFill>
              </a:rPr>
              <a:pPr algn="ctr"/>
              <a:t>86</a:t>
            </a:fld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89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86267" y="274638"/>
            <a:ext cx="8771466" cy="876829"/>
          </a:xfrm>
          <a:prstGeom prst="rect">
            <a:avLst/>
          </a:prstGeom>
        </p:spPr>
        <p:txBody>
          <a:bodyPr>
            <a:normAutofit fontScale="975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5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Original Design</a:t>
            </a:r>
            <a:endParaRPr lang="en-US" sz="5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1354" y="1678147"/>
            <a:ext cx="4955749" cy="20210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5721" y="3853541"/>
            <a:ext cx="4952011" cy="20553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382" y="1112103"/>
            <a:ext cx="48478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Pulsation Design</a:t>
            </a:r>
          </a:p>
          <a:p>
            <a:pPr marL="457200" indent="-457200">
              <a:buFontTx/>
              <a:buChar char="-"/>
            </a:pPr>
            <a:r>
              <a:rPr lang="en-US" sz="2800" dirty="0" smtClean="0">
                <a:solidFill>
                  <a:schemeClr val="tx1"/>
                </a:solidFill>
              </a:rPr>
              <a:t>Large Bottles with Internals</a:t>
            </a:r>
          </a:p>
          <a:p>
            <a:pPr marL="457200" indent="-457200">
              <a:buFontTx/>
              <a:buChar char="-"/>
            </a:pPr>
            <a:r>
              <a:rPr lang="en-US" sz="2800" dirty="0" smtClean="0">
                <a:solidFill>
                  <a:schemeClr val="tx1"/>
                </a:solidFill>
              </a:rPr>
              <a:t>0.6 Beta Ratio Orifice Plates in the Cylinder Flanges</a:t>
            </a:r>
          </a:p>
          <a:p>
            <a:pPr marL="457200" indent="-457200">
              <a:buFontTx/>
              <a:buChar char="-"/>
            </a:pPr>
            <a:r>
              <a:rPr lang="en-US" sz="2800" dirty="0" smtClean="0">
                <a:solidFill>
                  <a:schemeClr val="tx1"/>
                </a:solidFill>
              </a:rPr>
              <a:t>Pressure Drop within API 618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145" y="5103545"/>
            <a:ext cx="50388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Robust and Efficient Design for a Complex Application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noFill/>
        </p:spPr>
        <p:txBody>
          <a:bodyPr/>
          <a:lstStyle/>
          <a:p>
            <a:pPr algn="ctr"/>
            <a:fld id="{E4C08048-8748-48B9-9AA0-38AE8AD2A38A}" type="slidenum">
              <a:rPr smtClean="0">
                <a:solidFill>
                  <a:schemeClr val="bg1"/>
                </a:solidFill>
              </a:rPr>
              <a:pPr algn="ctr"/>
              <a:t>87</a:t>
            </a:fld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92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86267" y="274638"/>
            <a:ext cx="8771466" cy="876829"/>
          </a:xfrm>
          <a:prstGeom prst="rect">
            <a:avLst/>
          </a:prstGeom>
        </p:spPr>
        <p:txBody>
          <a:bodyPr>
            <a:normAutofit fontScale="975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5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Original Operating </a:t>
            </a:r>
            <a:r>
              <a:rPr lang="en-US" sz="54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Map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3963" y="2498651"/>
            <a:ext cx="8576074" cy="3648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file00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9" t="28819" r="5811" b="42936"/>
          <a:stretch/>
        </p:blipFill>
        <p:spPr bwMode="auto">
          <a:xfrm>
            <a:off x="1954212" y="1151468"/>
            <a:ext cx="5235575" cy="126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18"/>
          <p:cNvSpPr>
            <a:spLocks noChangeShapeType="1"/>
          </p:cNvSpPr>
          <p:nvPr/>
        </p:nvSpPr>
        <p:spPr bwMode="auto">
          <a:xfrm flipV="1">
            <a:off x="2098551" y="1585026"/>
            <a:ext cx="666750" cy="381000"/>
          </a:xfrm>
          <a:prstGeom prst="line">
            <a:avLst/>
          </a:prstGeom>
          <a:noFill/>
          <a:ln w="76200">
            <a:solidFill>
              <a:srgbClr val="FF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65301" y="2933421"/>
            <a:ext cx="23064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Design Guideline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2098551" y="3147237"/>
            <a:ext cx="666750" cy="616689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130" y="2370346"/>
            <a:ext cx="5406657" cy="3777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noFill/>
        </p:spPr>
        <p:txBody>
          <a:bodyPr/>
          <a:lstStyle/>
          <a:p>
            <a:pPr algn="ctr"/>
            <a:fld id="{E4C08048-8748-48B9-9AA0-38AE8AD2A38A}" type="slidenum">
              <a:rPr smtClean="0">
                <a:solidFill>
                  <a:schemeClr val="bg1"/>
                </a:solidFill>
              </a:rPr>
              <a:pPr algn="ctr"/>
              <a:t>88</a:t>
            </a:fld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38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le00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4" t="2615" r="3777" b="6172"/>
          <a:stretch/>
        </p:blipFill>
        <p:spPr bwMode="auto">
          <a:xfrm>
            <a:off x="1" y="1527259"/>
            <a:ext cx="4166826" cy="374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18"/>
          <p:cNvSpPr>
            <a:spLocks noChangeShapeType="1"/>
          </p:cNvSpPr>
          <p:nvPr/>
        </p:nvSpPr>
        <p:spPr bwMode="auto">
          <a:xfrm flipV="1">
            <a:off x="742551" y="3432608"/>
            <a:ext cx="666750" cy="381000"/>
          </a:xfrm>
          <a:prstGeom prst="line">
            <a:avLst/>
          </a:prstGeom>
          <a:noFill/>
          <a:ln w="63500">
            <a:solidFill>
              <a:srgbClr val="FF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6267" y="274638"/>
            <a:ext cx="8771466" cy="876829"/>
          </a:xfrm>
          <a:prstGeom prst="rect">
            <a:avLst/>
          </a:prstGeom>
        </p:spPr>
        <p:txBody>
          <a:bodyPr>
            <a:normAutofit fontScale="975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5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Original Operating </a:t>
            </a:r>
            <a:r>
              <a:rPr lang="en-US" sz="54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Map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038" y="1437120"/>
            <a:ext cx="5505450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noFill/>
        </p:spPr>
        <p:txBody>
          <a:bodyPr/>
          <a:lstStyle/>
          <a:p>
            <a:pPr algn="ctr"/>
            <a:fld id="{E4C08048-8748-48B9-9AA0-38AE8AD2A38A}" type="slidenum">
              <a:rPr smtClean="0">
                <a:solidFill>
                  <a:schemeClr val="bg1"/>
                </a:solidFill>
              </a:rPr>
              <a:pPr algn="ctr"/>
              <a:t>89</a:t>
            </a:fld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69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6E65976-3D47-4A22-A0A2-3628DC1C0C74}" type="slidenum">
              <a:rPr smtClean="0"/>
              <a:pPr/>
              <a:t>9</a:t>
            </a:fld>
            <a:endParaRPr lang="en-US" dirty="0" smtClean="0"/>
          </a:p>
        </p:txBody>
      </p:sp>
      <p:sp>
        <p:nvSpPr>
          <p:cNvPr id="63491" name="Rectangle 10"/>
          <p:cNvSpPr>
            <a:spLocks noChangeArrowheads="1"/>
          </p:cNvSpPr>
          <p:nvPr/>
        </p:nvSpPr>
        <p:spPr bwMode="auto">
          <a:xfrm>
            <a:off x="114300" y="800100"/>
            <a:ext cx="5686425" cy="504825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6349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5900" y="101600"/>
            <a:ext cx="4102100" cy="4889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1800" dirty="0" smtClean="0">
                <a:solidFill>
                  <a:srgbClr val="FF0000"/>
                </a:solidFill>
              </a:rPr>
              <a:t>Variable Speed Control</a:t>
            </a:r>
            <a:endParaRPr lang="en-US" sz="1800" noProof="1" smtClean="0">
              <a:solidFill>
                <a:srgbClr val="FF0000"/>
              </a:solidFill>
            </a:endParaRPr>
          </a:p>
        </p:txBody>
      </p:sp>
      <p:sp>
        <p:nvSpPr>
          <p:cNvPr id="63493" name="Rectangle 7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482600" y="812800"/>
            <a:ext cx="5461000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125000"/>
              </a:lnSpc>
              <a:buFont typeface="Wingdings" pitchFamily="2" charset="2"/>
              <a:buChar char="q"/>
            </a:pPr>
            <a:r>
              <a:rPr lang="en-US" dirty="0" smtClean="0"/>
              <a:t> Variable Speed Control</a:t>
            </a:r>
            <a:endParaRPr lang="en-US" dirty="0" smtClean="0">
              <a:solidFill>
                <a:schemeClr val="hlink"/>
              </a:solidFill>
            </a:endParaRPr>
          </a:p>
          <a:p>
            <a:pPr marL="0" indent="0">
              <a:lnSpc>
                <a:spcPct val="125000"/>
              </a:lnSpc>
              <a:buFont typeface="Wingdings" pitchFamily="2" charset="2"/>
              <a:buChar char="q"/>
            </a:pPr>
            <a:r>
              <a:rPr lang="en-US" dirty="0" smtClean="0">
                <a:solidFill>
                  <a:schemeClr val="hlink"/>
                </a:solidFill>
              </a:rPr>
              <a:t> End Deactivation</a:t>
            </a:r>
          </a:p>
          <a:p>
            <a:pPr marL="0" indent="0">
              <a:lnSpc>
                <a:spcPct val="125000"/>
              </a:lnSpc>
              <a:buFont typeface="Wingdings" pitchFamily="2" charset="2"/>
              <a:buChar char="q"/>
            </a:pPr>
            <a:r>
              <a:rPr lang="en-US" dirty="0" smtClean="0">
                <a:solidFill>
                  <a:schemeClr val="hlink"/>
                </a:solidFill>
              </a:rPr>
              <a:t> Added Variable Volume Clearance</a:t>
            </a:r>
          </a:p>
          <a:p>
            <a:pPr marL="0" indent="0">
              <a:lnSpc>
                <a:spcPct val="125000"/>
              </a:lnSpc>
              <a:buFont typeface="Wingdings" pitchFamily="2" charset="2"/>
              <a:buChar char="q"/>
            </a:pPr>
            <a:r>
              <a:rPr lang="en-US" dirty="0" smtClean="0">
                <a:solidFill>
                  <a:schemeClr val="hlink"/>
                </a:solidFill>
              </a:rPr>
              <a:t> Added Fixed Volume Clearance Devices</a:t>
            </a:r>
          </a:p>
        </p:txBody>
      </p:sp>
      <p:sp>
        <p:nvSpPr>
          <p:cNvPr id="63494" name="Rectangle 8"/>
          <p:cNvSpPr>
            <a:spLocks noChangeArrowheads="1"/>
          </p:cNvSpPr>
          <p:nvPr/>
        </p:nvSpPr>
        <p:spPr bwMode="auto">
          <a:xfrm>
            <a:off x="5800725" y="800100"/>
            <a:ext cx="3200400" cy="5313363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1800" dirty="0">
                <a:solidFill>
                  <a:schemeClr val="tx1"/>
                </a:solidFill>
              </a:rPr>
              <a:t> Defined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1600" b="0" dirty="0">
                <a:solidFill>
                  <a:schemeClr val="tx1"/>
                </a:solidFill>
              </a:rPr>
              <a:t>Adjustment of the prime mover operating speed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1600" b="0" dirty="0">
                <a:solidFill>
                  <a:schemeClr val="tx1"/>
                </a:solidFill>
              </a:rPr>
              <a:t>Control system evaluates a process variable and adjusts speed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1600" b="0" dirty="0">
                <a:solidFill>
                  <a:schemeClr val="tx1"/>
                </a:solidFill>
              </a:rPr>
              <a:t>Affects the suction and discharge events 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1600" b="0" dirty="0">
                <a:solidFill>
                  <a:schemeClr val="tx1"/>
                </a:solidFill>
              </a:rPr>
              <a:t>Same adiabatic load per revolution, just a change in RPM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q"/>
            </a:pPr>
            <a:endParaRPr lang="en-US" sz="1600" b="0" dirty="0">
              <a:solidFill>
                <a:schemeClr val="tx1"/>
              </a:solidFill>
            </a:endParaRPr>
          </a:p>
          <a:p>
            <a:pPr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1800" dirty="0">
                <a:solidFill>
                  <a:schemeClr val="tx1"/>
                </a:solidFill>
              </a:rPr>
              <a:t> Devices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1600" b="0" dirty="0">
                <a:solidFill>
                  <a:schemeClr val="tx1"/>
                </a:solidFill>
              </a:rPr>
              <a:t>Governor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1600" b="0" dirty="0">
                <a:solidFill>
                  <a:schemeClr val="tx1"/>
                </a:solidFill>
              </a:rPr>
              <a:t>Fuel Control Valve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1600" b="0" dirty="0">
                <a:solidFill>
                  <a:schemeClr val="tx1"/>
                </a:solidFill>
              </a:rPr>
              <a:t>Variable Frequency Drives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1600" b="0" dirty="0">
                <a:solidFill>
                  <a:schemeClr val="tx1"/>
                </a:solidFill>
              </a:rPr>
              <a:t>Torque Controllers</a:t>
            </a:r>
          </a:p>
        </p:txBody>
      </p:sp>
      <p:sp>
        <p:nvSpPr>
          <p:cNvPr id="63495" name="Text Box 11"/>
          <p:cNvSpPr txBox="1">
            <a:spLocks noChangeArrowheads="1"/>
          </p:cNvSpPr>
          <p:nvPr/>
        </p:nvSpPr>
        <p:spPr bwMode="auto">
          <a:xfrm>
            <a:off x="482600" y="836613"/>
            <a:ext cx="444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tx1"/>
                </a:solidFill>
                <a:sym typeface="Wingdings" pitchFamily="2" charset="2"/>
              </a:rPr>
              <a:t>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939702" y="12699"/>
            <a:ext cx="5061423" cy="69939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200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Quick Review: Devices</a:t>
            </a:r>
            <a:endParaRPr lang="en-US" sz="3200" i="0" spc="50" noProof="1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JF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90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86267" y="274638"/>
            <a:ext cx="8771466" cy="876829"/>
          </a:xfrm>
          <a:prstGeom prst="rect">
            <a:avLst/>
          </a:prstGeom>
        </p:spPr>
        <p:txBody>
          <a:bodyPr>
            <a:normAutofit fontScale="975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54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Expanded Operating Map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96986" y="1650670"/>
            <a:ext cx="4763438" cy="4013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07" y="1857128"/>
            <a:ext cx="3600450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ie 5"/>
          <p:cNvSpPr/>
          <p:nvPr/>
        </p:nvSpPr>
        <p:spPr bwMode="auto">
          <a:xfrm>
            <a:off x="1019175" y="2443348"/>
            <a:ext cx="2222789" cy="2513445"/>
          </a:xfrm>
          <a:prstGeom prst="pie">
            <a:avLst>
              <a:gd name="adj1" fmla="val 13639516"/>
              <a:gd name="adj2" fmla="val 15534640"/>
            </a:avLst>
          </a:prstGeom>
          <a:solidFill>
            <a:srgbClr val="00B050">
              <a:alpha val="7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10" name="Pie 9"/>
          <p:cNvSpPr/>
          <p:nvPr/>
        </p:nvSpPr>
        <p:spPr bwMode="auto">
          <a:xfrm>
            <a:off x="923925" y="2443348"/>
            <a:ext cx="2388665" cy="2381065"/>
          </a:xfrm>
          <a:prstGeom prst="pie">
            <a:avLst>
              <a:gd name="adj1" fmla="val 15104489"/>
              <a:gd name="adj2" fmla="val 21263862"/>
            </a:avLst>
          </a:prstGeom>
          <a:solidFill>
            <a:srgbClr val="FF0000">
              <a:alpha val="7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572000" y="3723959"/>
            <a:ext cx="1175655" cy="792678"/>
          </a:xfrm>
          <a:prstGeom prst="rect">
            <a:avLst/>
          </a:prstGeom>
          <a:solidFill>
            <a:srgbClr val="00B050">
              <a:alpha val="27000"/>
            </a:srgbClr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714875" y="2551212"/>
            <a:ext cx="507864" cy="15388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</a:rPr>
              <a:t>DBL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4714875" y="3438471"/>
            <a:ext cx="507864" cy="15388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</a:rPr>
              <a:t>DBL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0521" y="1147151"/>
            <a:ext cx="3137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Suction Pressure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22739" y="1131416"/>
            <a:ext cx="2143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Load Steps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noFill/>
        </p:spPr>
        <p:txBody>
          <a:bodyPr/>
          <a:lstStyle/>
          <a:p>
            <a:pPr algn="ctr"/>
            <a:fld id="{E4C08048-8748-48B9-9AA0-38AE8AD2A38A}" type="slidenum">
              <a:rPr smtClean="0">
                <a:solidFill>
                  <a:schemeClr val="bg1"/>
                </a:solidFill>
              </a:rPr>
              <a:pPr algn="ctr"/>
              <a:t>90</a:t>
            </a:fld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4571998" y="1757548"/>
            <a:ext cx="1175657" cy="1900052"/>
          </a:xfrm>
          <a:prstGeom prst="rect">
            <a:avLst/>
          </a:prstGeom>
          <a:solidFill>
            <a:srgbClr val="FF0000">
              <a:alpha val="27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b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90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13" grpId="0" animBg="1"/>
      <p:bldP spid="4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86267" y="274638"/>
            <a:ext cx="8771466" cy="876829"/>
          </a:xfrm>
          <a:prstGeom prst="rect">
            <a:avLst/>
          </a:prstGeom>
        </p:spPr>
        <p:txBody>
          <a:bodyPr>
            <a:normAutofit fontScale="975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54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Expanded Operating Map</a:t>
            </a:r>
          </a:p>
        </p:txBody>
      </p:sp>
      <p:pic>
        <p:nvPicPr>
          <p:cNvPr id="9218" name="Picture 2" descr="file00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9" t="28819" r="5811" b="38909"/>
          <a:stretch/>
        </p:blipFill>
        <p:spPr bwMode="auto">
          <a:xfrm>
            <a:off x="1954212" y="1151467"/>
            <a:ext cx="5235575" cy="1442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47362" y="2422565"/>
            <a:ext cx="6615300" cy="3800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18"/>
          <p:cNvSpPr>
            <a:spLocks noChangeShapeType="1"/>
          </p:cNvSpPr>
          <p:nvPr/>
        </p:nvSpPr>
        <p:spPr bwMode="auto">
          <a:xfrm flipV="1">
            <a:off x="2098551" y="1585026"/>
            <a:ext cx="666750" cy="381000"/>
          </a:xfrm>
          <a:prstGeom prst="line">
            <a:avLst/>
          </a:prstGeom>
          <a:noFill/>
          <a:ln w="76200">
            <a:solidFill>
              <a:srgbClr val="FF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65301" y="2933421"/>
            <a:ext cx="230642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Shaking Force is 3.5x Guideline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 flipV="1">
            <a:off x="2098551" y="2933421"/>
            <a:ext cx="666750" cy="213816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621" y="2373885"/>
            <a:ext cx="5602782" cy="3911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753621" y="3641307"/>
            <a:ext cx="5602782" cy="156966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 smtClean="0">
                <a:cs typeface="Arial" pitchFamily="34" charset="0"/>
                <a:sym typeface="Wingdings" pitchFamily="2" charset="2"/>
              </a:rPr>
              <a:t>Shaking Force is Too </a:t>
            </a:r>
            <a:r>
              <a:rPr lang="en-US" sz="2400" dirty="0">
                <a:cs typeface="Arial" pitchFamily="34" charset="0"/>
                <a:sym typeface="Wingdings" pitchFamily="2" charset="2"/>
              </a:rPr>
              <a:t>H</a:t>
            </a:r>
            <a:r>
              <a:rPr lang="en-US" sz="2400" dirty="0" smtClean="0">
                <a:cs typeface="Arial" pitchFamily="34" charset="0"/>
                <a:sym typeface="Wingdings" pitchFamily="2" charset="2"/>
              </a:rPr>
              <a:t>igh for Many Pressures and Load Steps</a:t>
            </a:r>
          </a:p>
          <a:p>
            <a:pPr algn="ctr">
              <a:defRPr/>
            </a:pPr>
            <a:endParaRPr lang="en-US" sz="2400" dirty="0" smtClean="0">
              <a:cs typeface="Arial" pitchFamily="34" charset="0"/>
              <a:sym typeface="Wingdings" pitchFamily="2" charset="2"/>
            </a:endParaRPr>
          </a:p>
          <a:p>
            <a:pPr algn="ctr">
              <a:defRPr/>
            </a:pPr>
            <a:r>
              <a:rPr lang="en-US" sz="2400" b="1" dirty="0" smtClean="0">
                <a:cs typeface="Arial" pitchFamily="34" charset="0"/>
                <a:sym typeface="Wingdings" pitchFamily="2" charset="2"/>
              </a:rPr>
              <a:t>Risk of Vibration and Fatigue </a:t>
            </a:r>
            <a:r>
              <a:rPr lang="en-US" sz="2400" dirty="0">
                <a:cs typeface="Arial" pitchFamily="34" charset="0"/>
                <a:sym typeface="Wingdings" pitchFamily="2" charset="2"/>
              </a:rPr>
              <a:t>F</a:t>
            </a:r>
            <a:r>
              <a:rPr lang="en-US" sz="2400" b="1" dirty="0" smtClean="0">
                <a:cs typeface="Arial" pitchFamily="34" charset="0"/>
                <a:sym typeface="Wingdings" pitchFamily="2" charset="2"/>
              </a:rPr>
              <a:t>ailure</a:t>
            </a:r>
            <a:endParaRPr lang="el-GR" sz="2400" b="1" dirty="0">
              <a:cs typeface="Arial" pitchFamily="34" charset="0"/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noFill/>
        </p:spPr>
        <p:txBody>
          <a:bodyPr/>
          <a:lstStyle/>
          <a:p>
            <a:pPr algn="ctr"/>
            <a:fld id="{E4C08048-8748-48B9-9AA0-38AE8AD2A38A}" type="slidenum">
              <a:rPr smtClean="0">
                <a:solidFill>
                  <a:schemeClr val="bg1"/>
                </a:solidFill>
              </a:rPr>
              <a:pPr algn="ctr"/>
              <a:t>91</a:t>
            </a:fld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8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86267" y="274638"/>
            <a:ext cx="8771466" cy="876829"/>
          </a:xfrm>
          <a:prstGeom prst="rect">
            <a:avLst/>
          </a:prstGeom>
        </p:spPr>
        <p:txBody>
          <a:bodyPr>
            <a:normAutofit fontScale="975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5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Expanded Operating Map</a:t>
            </a:r>
            <a:endParaRPr lang="en-US" sz="5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42" name="Picture 2" descr="file00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4" t="2615" r="3777" b="6172"/>
          <a:stretch/>
        </p:blipFill>
        <p:spPr bwMode="auto">
          <a:xfrm>
            <a:off x="1" y="1527259"/>
            <a:ext cx="4166826" cy="374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18"/>
          <p:cNvSpPr>
            <a:spLocks noChangeShapeType="1"/>
          </p:cNvSpPr>
          <p:nvPr/>
        </p:nvSpPr>
        <p:spPr bwMode="auto">
          <a:xfrm flipV="1">
            <a:off x="742551" y="3432608"/>
            <a:ext cx="666750" cy="381000"/>
          </a:xfrm>
          <a:prstGeom prst="line">
            <a:avLst/>
          </a:prstGeom>
          <a:noFill/>
          <a:ln w="63500">
            <a:solidFill>
              <a:srgbClr val="FF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1316429"/>
            <a:ext cx="5857875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noFill/>
        </p:spPr>
        <p:txBody>
          <a:bodyPr/>
          <a:lstStyle/>
          <a:p>
            <a:pPr algn="ctr"/>
            <a:fld id="{E4C08048-8748-48B9-9AA0-38AE8AD2A38A}" type="slidenum">
              <a:rPr smtClean="0">
                <a:solidFill>
                  <a:schemeClr val="bg1"/>
                </a:solidFill>
              </a:rPr>
              <a:pPr algn="ctr"/>
              <a:t>92</a:t>
            </a:fld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22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" t="7211" r="3172" b="10646"/>
          <a:stretch/>
        </p:blipFill>
        <p:spPr bwMode="auto">
          <a:xfrm>
            <a:off x="1" y="1934861"/>
            <a:ext cx="9140680" cy="294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3142" y="3400426"/>
            <a:ext cx="8950229" cy="1320892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3142" y="2714625"/>
            <a:ext cx="8950229" cy="6858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310743" y="1129442"/>
            <a:ext cx="4049486" cy="830997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+mj-lt"/>
                <a:ea typeface="Times New Roman"/>
              </a:rPr>
              <a:t>Load Step 0-2 not okay to run without </a:t>
            </a:r>
            <a:r>
              <a:rPr lang="en-US" sz="2400" dirty="0" smtClean="0">
                <a:effectLst/>
                <a:latin typeface="+mj-lt"/>
                <a:ea typeface="Times New Roman"/>
              </a:rPr>
              <a:t>redesign</a:t>
            </a:r>
            <a:endParaRPr lang="en-US" sz="2400" dirty="0">
              <a:effectLst/>
              <a:latin typeface="+mj-lt"/>
              <a:ea typeface="Times New Roman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787265" y="5413251"/>
            <a:ext cx="2314179" cy="830997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+mj-lt"/>
                <a:ea typeface="Times New Roman"/>
              </a:rPr>
              <a:t>Load Step 3-9 okay to run 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526971" y="1365662"/>
            <a:ext cx="783772" cy="1348963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201285" y="4658871"/>
            <a:ext cx="379095" cy="75819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27146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31718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84608" y="207818"/>
            <a:ext cx="8771466" cy="876829"/>
          </a:xfrm>
          <a:prstGeom prst="rect">
            <a:avLst/>
          </a:prstGeom>
        </p:spPr>
        <p:txBody>
          <a:bodyPr>
            <a:normAutofit fontScale="975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54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Expanded Operating Map</a:t>
            </a: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noFill/>
        </p:spPr>
        <p:txBody>
          <a:bodyPr/>
          <a:lstStyle/>
          <a:p>
            <a:pPr algn="ctr"/>
            <a:fld id="{E4C08048-8748-48B9-9AA0-38AE8AD2A38A}" type="slidenum">
              <a:rPr smtClean="0">
                <a:solidFill>
                  <a:schemeClr val="bg1"/>
                </a:solidFill>
              </a:rPr>
              <a:pPr algn="ctr"/>
              <a:t>93</a:t>
            </a:fld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85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1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86267" y="274638"/>
            <a:ext cx="8771466" cy="876829"/>
          </a:xfrm>
          <a:prstGeom prst="rect">
            <a:avLst/>
          </a:prstGeo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5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Case II: Expanded Op. Map:</a:t>
            </a:r>
            <a:endParaRPr lang="en-US" sz="5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9125" y="1112103"/>
            <a:ext cx="7776729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chemeClr val="tx1"/>
                </a:solidFill>
              </a:rPr>
              <a:t>Summary: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Increase in suction pressure and single acting all 1</a:t>
            </a:r>
            <a:r>
              <a:rPr lang="en-US" sz="2800" baseline="30000" dirty="0" smtClean="0">
                <a:solidFill>
                  <a:schemeClr val="tx1"/>
                </a:solidFill>
              </a:rPr>
              <a:t>st</a:t>
            </a:r>
            <a:r>
              <a:rPr lang="en-US" sz="2800" dirty="0" smtClean="0">
                <a:solidFill>
                  <a:schemeClr val="tx1"/>
                </a:solidFill>
              </a:rPr>
              <a:t> stage cylinders results in high risk of vibration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New pulsation bottle design required for suction and discharge OR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Conduct Mechanical Analysis to see if vibration and dynamic stress will be OK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Check wider range of conditions in the original design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noFill/>
        </p:spPr>
        <p:txBody>
          <a:bodyPr/>
          <a:lstStyle/>
          <a:p>
            <a:pPr algn="ctr"/>
            <a:fld id="{E4C08048-8748-48B9-9AA0-38AE8AD2A38A}" type="slidenum">
              <a:rPr smtClean="0">
                <a:solidFill>
                  <a:schemeClr val="bg1"/>
                </a:solidFill>
              </a:rPr>
              <a:pPr algn="ctr"/>
              <a:t>94</a:t>
            </a:fld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62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E658-2206-4966-9336-383C3E1538FE}" type="slidenum">
              <a:rPr lang="en-US" smtClean="0"/>
              <a:pPr/>
              <a:t>95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11667" y="274638"/>
            <a:ext cx="8720666" cy="876829"/>
          </a:xfrm>
          <a:prstGeom prst="rect">
            <a:avLst/>
          </a:prstGeo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5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Case III: Unit Reapplication:</a:t>
            </a:r>
            <a:endParaRPr lang="en-US" sz="5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6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E658-2206-4966-9336-383C3E1538FE}" type="slidenum">
              <a:rPr lang="en-US" smtClean="0"/>
              <a:pPr/>
              <a:t>96</a:t>
            </a:fld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76" y="3054170"/>
            <a:ext cx="41148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533" y="3054170"/>
            <a:ext cx="41148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11667" y="274638"/>
            <a:ext cx="8720666" cy="876829"/>
          </a:xfrm>
          <a:prstGeom prst="rect">
            <a:avLst/>
          </a:prstGeo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5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Case III: Unit Reapplication:</a:t>
            </a:r>
            <a:endParaRPr lang="en-US" sz="5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1566" y="1151466"/>
            <a:ext cx="80542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 smtClean="0">
                <a:solidFill>
                  <a:schemeClr val="tx1"/>
                </a:solidFill>
              </a:rPr>
              <a:t>Existing Compressor</a:t>
            </a:r>
          </a:p>
          <a:p>
            <a:pPr marL="457200" lvl="0" indent="-457200"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</a:rPr>
              <a:t>4 Throw, Single Stage, Double-Acting</a:t>
            </a:r>
          </a:p>
          <a:p>
            <a:pPr lvl="0"/>
            <a:r>
              <a:rPr lang="en-US" sz="2400" dirty="0" smtClean="0">
                <a:solidFill>
                  <a:schemeClr val="tx1"/>
                </a:solidFill>
              </a:rPr>
              <a:t>New Application</a:t>
            </a:r>
          </a:p>
          <a:p>
            <a:pPr marL="342900" lvl="0" indent="-342900"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</a:rPr>
              <a:t>Suction pressure declining, Two-Stage Required</a:t>
            </a:r>
          </a:p>
          <a:p>
            <a:pPr marL="342900" lvl="0" indent="-342900"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</a:rPr>
              <a:t>150 psig to 350 psig, Single-Acting 1</a:t>
            </a:r>
            <a:r>
              <a:rPr lang="en-US" sz="2400" baseline="30000" dirty="0" smtClean="0">
                <a:solidFill>
                  <a:schemeClr val="tx1"/>
                </a:solidFill>
              </a:rPr>
              <a:t>st</a:t>
            </a:r>
            <a:r>
              <a:rPr lang="en-US" sz="2400" dirty="0" smtClean="0">
                <a:solidFill>
                  <a:schemeClr val="tx1"/>
                </a:solidFill>
              </a:rPr>
              <a:t> Stage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76" y="3115130"/>
            <a:ext cx="4114800" cy="3086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533" y="3115130"/>
            <a:ext cx="4114800" cy="3086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87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E658-2206-4966-9336-383C3E1538FE}" type="slidenum">
              <a:rPr lang="en-US" smtClean="0"/>
              <a:pPr/>
              <a:t>97</a:t>
            </a:fld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64" y="1151466"/>
            <a:ext cx="3359083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394" y="1167553"/>
            <a:ext cx="327525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1667" y="290724"/>
            <a:ext cx="8720666" cy="876829"/>
          </a:xfrm>
          <a:prstGeom prst="rect">
            <a:avLst/>
          </a:prstGeo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5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Case III: Unit Reapplication:</a:t>
            </a:r>
            <a:endParaRPr lang="en-US" sz="5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914650" y="2716049"/>
            <a:ext cx="3324225" cy="224676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Changes made to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Pipe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Cooler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Bottles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</a:t>
            </a:r>
            <a:r>
              <a:rPr lang="en-US" sz="2800" dirty="0" smtClean="0">
                <a:solidFill>
                  <a:schemeClr val="bg1"/>
                </a:solidFill>
              </a:rPr>
              <a:t>ylinders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27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E658-2206-4966-9336-383C3E1538FE}" type="slidenum">
              <a:rPr lang="en-US" smtClean="0"/>
              <a:pPr/>
              <a:t>98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1667" y="274638"/>
            <a:ext cx="8720666" cy="876829"/>
          </a:xfrm>
          <a:prstGeom prst="rect">
            <a:avLst/>
          </a:prstGeo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5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Case III: Unit Reapplication:</a:t>
            </a:r>
            <a:endParaRPr lang="en-US" sz="5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269" name="Picture 5" descr="F:\projects\GMRC\LoadSteps\207582\bottle\207582_Rev00_2D_BottleAssembl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2900" y="3786199"/>
            <a:ext cx="3690824" cy="244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38524" y="1476374"/>
            <a:ext cx="4805476" cy="353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KE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5300" y="1158670"/>
            <a:ext cx="459105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Pulsation Design: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Pipe Expansion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Orifice Plates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Slightly Larger</a:t>
            </a:r>
          </a:p>
          <a:p>
            <a:r>
              <a:rPr lang="en-US" sz="2800" dirty="0">
                <a:solidFill>
                  <a:schemeClr val="tx1"/>
                </a:solidFill>
              </a:rPr>
              <a:t>	</a:t>
            </a:r>
            <a:r>
              <a:rPr lang="en-US" sz="2800" dirty="0" smtClean="0">
                <a:solidFill>
                  <a:schemeClr val="tx1"/>
                </a:solidFill>
              </a:rPr>
              <a:t>Bottles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Some Bottle</a:t>
            </a:r>
          </a:p>
          <a:p>
            <a:r>
              <a:rPr lang="en-US" sz="2800" dirty="0">
                <a:solidFill>
                  <a:schemeClr val="tx1"/>
                </a:solidFill>
              </a:rPr>
              <a:t>	</a:t>
            </a:r>
            <a:r>
              <a:rPr lang="en-US" sz="2800" dirty="0" smtClean="0">
                <a:solidFill>
                  <a:schemeClr val="tx1"/>
                </a:solidFill>
              </a:rPr>
              <a:t>Internals Req’d</a:t>
            </a:r>
          </a:p>
        </p:txBody>
      </p:sp>
    </p:spTree>
    <p:extLst>
      <p:ext uri="{BB962C8B-B14F-4D97-AF65-F5344CB8AC3E}">
        <p14:creationId xmlns:p14="http://schemas.microsoft.com/office/powerpoint/2010/main" val="391656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684852" y="6359608"/>
            <a:ext cx="1359438" cy="361950"/>
          </a:xfrm>
          <a:noFill/>
        </p:spPr>
        <p:txBody>
          <a:bodyPr/>
          <a:lstStyle/>
          <a:p>
            <a:pPr algn="ctr"/>
            <a:fld id="{E4C08048-8748-48B9-9AA0-38AE8AD2A38A}" type="slidenum">
              <a:rPr smtClean="0">
                <a:solidFill>
                  <a:schemeClr val="bg1"/>
                </a:solidFill>
              </a:rPr>
              <a:pPr algn="ctr"/>
              <a:t>99</a:t>
            </a:fld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52933" y="6507890"/>
            <a:ext cx="438464" cy="2616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DH</a:t>
            </a:r>
            <a:endParaRPr lang="en-US" sz="1050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455" y="2028826"/>
            <a:ext cx="5948677" cy="4155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1667" y="274638"/>
            <a:ext cx="8720666" cy="876829"/>
          </a:xfrm>
          <a:prstGeom prst="rect">
            <a:avLst/>
          </a:prstGeo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5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Case III: Unit Reapplication:</a:t>
            </a:r>
            <a:endParaRPr lang="en-US" sz="5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66825" y="1151467"/>
            <a:ext cx="6572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Pulsation Design was Acceptable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(Including 1</a:t>
            </a:r>
            <a:r>
              <a:rPr lang="en-US" sz="2800" baseline="30000" dirty="0" smtClean="0">
                <a:solidFill>
                  <a:schemeClr val="tx1"/>
                </a:solidFill>
              </a:rPr>
              <a:t>st</a:t>
            </a:r>
            <a:r>
              <a:rPr lang="en-US" sz="2800" dirty="0" smtClean="0">
                <a:solidFill>
                  <a:schemeClr val="tx1"/>
                </a:solidFill>
              </a:rPr>
              <a:t> Stage Single-Acting)</a:t>
            </a:r>
          </a:p>
        </p:txBody>
      </p:sp>
    </p:spTree>
    <p:extLst>
      <p:ext uri="{BB962C8B-B14F-4D97-AF65-F5344CB8AC3E}">
        <p14:creationId xmlns:p14="http://schemas.microsoft.com/office/powerpoint/2010/main" val="51424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b" anchorCtr="1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b" anchorCtr="1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4874</Words>
  <Application>Microsoft Office PowerPoint</Application>
  <PresentationFormat>On-screen Show (4:3)</PresentationFormat>
  <Paragraphs>1218</Paragraphs>
  <Slides>112</Slides>
  <Notes>59</Notes>
  <HiddenSlides>0</HiddenSlides>
  <MMClips>5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21" baseType="lpstr">
      <vt:lpstr>Arial</vt:lpstr>
      <vt:lpstr>Arial Narrow</vt:lpstr>
      <vt:lpstr>Univers</vt:lpstr>
      <vt:lpstr>Wingdings</vt:lpstr>
      <vt:lpstr>Calibri</vt:lpstr>
      <vt:lpstr>Arial Black</vt:lpstr>
      <vt:lpstr>Times New Roman</vt:lpstr>
      <vt:lpstr>Default Design</vt:lpstr>
      <vt:lpstr>Chart</vt:lpstr>
      <vt:lpstr>PowerPoint Presentation</vt:lpstr>
      <vt:lpstr>Disclaimer!</vt:lpstr>
      <vt:lpstr>Unloading Methodologies Short Course</vt:lpstr>
      <vt:lpstr>Unloading Methodologies Short Course</vt:lpstr>
      <vt:lpstr>Unloading Methodologies Short Course</vt:lpstr>
      <vt:lpstr>Unloading Methodologies Short Course</vt:lpstr>
      <vt:lpstr>Unloading Methodologies Short Course</vt:lpstr>
      <vt:lpstr>PowerPoint Presentation</vt:lpstr>
      <vt:lpstr>Variable Speed Control</vt:lpstr>
      <vt:lpstr>Variable Speed Control</vt:lpstr>
      <vt:lpstr>End Deactivation</vt:lpstr>
      <vt:lpstr>End Deactivation</vt:lpstr>
      <vt:lpstr>End Deactivation</vt:lpstr>
      <vt:lpstr>End Deactivation</vt:lpstr>
      <vt:lpstr>End Deactivation</vt:lpstr>
      <vt:lpstr>Variable Volume Clearance</vt:lpstr>
      <vt:lpstr>Variable Volume Clearance</vt:lpstr>
      <vt:lpstr>Added Fixed Volume Clearance</vt:lpstr>
      <vt:lpstr>Added Fixed Volume Clearance</vt:lpstr>
      <vt:lpstr>Added Fixed Volume Clearance</vt:lpstr>
      <vt:lpstr>Added Fixed Volume Clearance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Quick Review: Pulsation &amp; Vibration</vt:lpstr>
      <vt:lpstr>PowerPoint Presentation</vt:lpstr>
      <vt:lpstr>PowerPoint Presentation</vt:lpstr>
      <vt:lpstr>PowerPoint Presentation</vt:lpstr>
      <vt:lpstr>Quick Review: Pulsation &amp; Vibration</vt:lpstr>
      <vt:lpstr>Quick Review: Pulsation &amp; Vibration</vt:lpstr>
      <vt:lpstr>Quick Review: Pulsation &amp; Vibration</vt:lpstr>
      <vt:lpstr>Quick Review: Pulsation &amp; Vibration</vt:lpstr>
      <vt:lpstr>Quick Review: Pulsation &amp; Vibration</vt:lpstr>
      <vt:lpstr>PowerPoint Presentation</vt:lpstr>
      <vt:lpstr>PowerPoint Presentation</vt:lpstr>
      <vt:lpstr>Quick Review: Pressure Drop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Developing Good Load Steps</vt:lpstr>
      <vt:lpstr>Step 1: Develop Good Load Steps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2012-10-11T16:15:10Z</dcterms:created>
  <dcterms:modified xsi:type="dcterms:W3CDTF">2012-10-11T16:16:45Z</dcterms:modified>
</cp:coreProperties>
</file>